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2" r:id="rId2"/>
    <p:sldId id="306" r:id="rId3"/>
    <p:sldId id="320" r:id="rId4"/>
    <p:sldId id="314" r:id="rId5"/>
    <p:sldId id="318" r:id="rId6"/>
    <p:sldId id="317" r:id="rId7"/>
    <p:sldId id="315" r:id="rId8"/>
    <p:sldId id="321" r:id="rId9"/>
    <p:sldId id="322" r:id="rId10"/>
    <p:sldId id="271" r:id="rId11"/>
    <p:sldId id="307" r:id="rId12"/>
    <p:sldId id="273" r:id="rId13"/>
    <p:sldId id="274" r:id="rId14"/>
    <p:sldId id="296" r:id="rId15"/>
    <p:sldId id="281" r:id="rId16"/>
    <p:sldId id="302" r:id="rId17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00FF"/>
    <a:srgbClr val="66FF33"/>
    <a:srgbClr val="FF0066"/>
    <a:srgbClr val="0000FF"/>
    <a:srgbClr val="FF9966"/>
    <a:srgbClr val="220B6B"/>
    <a:srgbClr val="993366"/>
    <a:srgbClr val="6600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20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cat>
            <c:strRef>
              <c:f>Лист1!$D$8:$D$10</c:f>
              <c:strCache>
                <c:ptCount val="2"/>
                <c:pt idx="0">
                  <c:v>2015г</c:v>
                </c:pt>
                <c:pt idx="1">
                  <c:v>2016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12217.9</c:v>
                </c:pt>
                <c:pt idx="1">
                  <c:v>12427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746432"/>
        <c:axId val="21747968"/>
        <c:axId val="0"/>
      </c:bar3DChart>
      <c:catAx>
        <c:axId val="2174643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747968"/>
        <c:crosses val="autoZero"/>
        <c:auto val="1"/>
        <c:lblAlgn val="ctr"/>
        <c:lblOffset val="100"/>
        <c:noMultiLvlLbl val="0"/>
      </c:catAx>
      <c:valAx>
        <c:axId val="217479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7464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5"/>
                <c:pt idx="0">
                  <c:v>факт 2012 г</c:v>
                </c:pt>
                <c:pt idx="1">
                  <c:v>факт 2013 г</c:v>
                </c:pt>
                <c:pt idx="2">
                  <c:v>факт 2014 г</c:v>
                </c:pt>
                <c:pt idx="3">
                  <c:v>план 2015 г</c:v>
                </c:pt>
                <c:pt idx="4">
                  <c:v>проект 2016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cat>
            <c:strRef>
              <c:f>Лист1!$E$9:$J$9</c:f>
              <c:strCache>
                <c:ptCount val="5"/>
                <c:pt idx="0">
                  <c:v>факт 2012 г</c:v>
                </c:pt>
                <c:pt idx="1">
                  <c:v>факт 2013 г</c:v>
                </c:pt>
                <c:pt idx="2">
                  <c:v>факт 2014 г</c:v>
                </c:pt>
                <c:pt idx="3">
                  <c:v>план 2015 г</c:v>
                </c:pt>
                <c:pt idx="4">
                  <c:v>проект 2016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2244.6</c:v>
                </c:pt>
                <c:pt idx="1">
                  <c:v>2117.6999999999998</c:v>
                </c:pt>
                <c:pt idx="2">
                  <c:v>2362.5</c:v>
                </c:pt>
                <c:pt idx="3">
                  <c:v>1835.5</c:v>
                </c:pt>
                <c:pt idx="4">
                  <c:v>2459.6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563648"/>
        <c:axId val="28709248"/>
        <c:axId val="0"/>
      </c:bar3DChart>
      <c:catAx>
        <c:axId val="21563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8709248"/>
        <c:crosses val="autoZero"/>
        <c:auto val="1"/>
        <c:lblAlgn val="ctr"/>
        <c:lblOffset val="100"/>
        <c:noMultiLvlLbl val="0"/>
      </c:catAx>
      <c:valAx>
        <c:axId val="28709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563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2226432"/>
        <c:axId val="22227968"/>
        <c:axId val="20460416"/>
      </c:bar3DChart>
      <c:catAx>
        <c:axId val="22226432"/>
        <c:scaling>
          <c:orientation val="minMax"/>
        </c:scaling>
        <c:delete val="0"/>
        <c:axPos val="b"/>
        <c:majorTickMark val="out"/>
        <c:minorTickMark val="none"/>
        <c:tickLblPos val="nextTo"/>
        <c:crossAx val="22227968"/>
        <c:crosses val="autoZero"/>
        <c:auto val="1"/>
        <c:lblAlgn val="ctr"/>
        <c:lblOffset val="100"/>
        <c:noMultiLvlLbl val="0"/>
      </c:catAx>
      <c:valAx>
        <c:axId val="222279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226432"/>
        <c:crosses val="autoZero"/>
        <c:crossBetween val="between"/>
      </c:valAx>
      <c:serAx>
        <c:axId val="20460416"/>
        <c:scaling>
          <c:orientation val="minMax"/>
        </c:scaling>
        <c:delete val="0"/>
        <c:axPos val="b"/>
        <c:majorTickMark val="out"/>
        <c:minorTickMark val="none"/>
        <c:tickLblPos val="nextTo"/>
        <c:crossAx val="22227968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cat>
            <c:strRef>
              <c:f>Лист1!$D$7:$F$7</c:f>
              <c:strCache>
                <c:ptCount val="2"/>
                <c:pt idx="0">
                  <c:v>2015 г</c:v>
                </c:pt>
                <c:pt idx="1">
                  <c:v>2016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5040.3</c:v>
                </c:pt>
                <c:pt idx="1">
                  <c:v>4616.8999999999996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0626176"/>
        <c:axId val="30627712"/>
        <c:axId val="21567232"/>
      </c:bar3DChart>
      <c:catAx>
        <c:axId val="30626176"/>
        <c:scaling>
          <c:orientation val="minMax"/>
        </c:scaling>
        <c:delete val="0"/>
        <c:axPos val="b"/>
        <c:majorTickMark val="out"/>
        <c:minorTickMark val="none"/>
        <c:tickLblPos val="nextTo"/>
        <c:crossAx val="30627712"/>
        <c:crosses val="autoZero"/>
        <c:auto val="1"/>
        <c:lblAlgn val="ctr"/>
        <c:lblOffset val="100"/>
        <c:noMultiLvlLbl val="0"/>
      </c:catAx>
      <c:valAx>
        <c:axId val="30627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626176"/>
        <c:crosses val="autoZero"/>
        <c:crossBetween val="between"/>
      </c:valAx>
      <c:serAx>
        <c:axId val="2156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3062771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70108635272446"/>
          <c:y val="0.20780137083533953"/>
          <c:w val="0.68808296662689661"/>
          <c:h val="0.674725570615612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субсидий-19352.7 тыс.рублей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7.0061056017930237E-3"/>
                  <c:y val="-0.1236967822288751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Возмещение предприятиям ЖКХ-657,5 тыс</a:t>
                    </a:r>
                    <a:r>
                      <a:rPr lang="ru-RU" dirty="0" smtClean="0"/>
                      <a:t>. рублей </a:t>
                    </a:r>
                    <a:r>
                      <a:rPr lang="ru-RU" dirty="0"/>
                      <a:t>(5,3 %)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100</c:v>
                </c:pt>
                <c:pt idx="1">
                  <c:v>3539</c:v>
                </c:pt>
                <c:pt idx="2">
                  <c:v>6312.4</c:v>
                </c:pt>
                <c:pt idx="3">
                  <c:v>1652.5</c:v>
                </c:pt>
                <c:pt idx="4">
                  <c:v>1219.2</c:v>
                </c:pt>
                <c:pt idx="5">
                  <c:v>127.6</c:v>
                </c:pt>
                <c:pt idx="6">
                  <c:v>6402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Лист1!$E$2:$E$8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Столбец4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Лист1!$F$2:$F$8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2"/>
                <c:pt idx="0">
                  <c:v>2015 г</c:v>
                </c:pt>
                <c:pt idx="1">
                  <c:v>2016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3732.7</c:v>
                </c:pt>
                <c:pt idx="1">
                  <c:v>4051.3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1016704"/>
        <c:axId val="81023744"/>
      </c:barChart>
      <c:catAx>
        <c:axId val="810167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1023744"/>
        <c:crosses val="autoZero"/>
        <c:auto val="1"/>
        <c:lblAlgn val="ctr"/>
        <c:lblOffset val="100"/>
        <c:noMultiLvlLbl val="0"/>
      </c:catAx>
      <c:valAx>
        <c:axId val="81023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1016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0099FF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3732,7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3947,2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smtClean="0"/>
                      <a:t>3449,8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1081.5</c:v>
                </c:pt>
                <c:pt idx="1">
                  <c:v>1081.5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373440"/>
        <c:axId val="81379328"/>
      </c:barChart>
      <c:catAx>
        <c:axId val="81373440"/>
        <c:scaling>
          <c:orientation val="minMax"/>
        </c:scaling>
        <c:delete val="0"/>
        <c:axPos val="b"/>
        <c:majorTickMark val="out"/>
        <c:minorTickMark val="none"/>
        <c:tickLblPos val="nextTo"/>
        <c:crossAx val="81379328"/>
        <c:crosses val="autoZero"/>
        <c:auto val="1"/>
        <c:lblAlgn val="ctr"/>
        <c:lblOffset val="100"/>
        <c:noMultiLvlLbl val="0"/>
      </c:catAx>
      <c:valAx>
        <c:axId val="81379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373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3.xls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chart" Target="../charts/chart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jpeg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4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 направлен на решение следующих ключевых задач</a:t>
            </a:r>
          </a:p>
        </p:txBody>
      </p:sp>
      <p:sp>
        <p:nvSpPr>
          <p:cNvPr id="286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0000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2016 году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744029"/>
              </p:ext>
            </p:extLst>
          </p:nvPr>
        </p:nvGraphicFramePr>
        <p:xfrm>
          <a:off x="539750" y="1916113"/>
          <a:ext cx="8112125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9" name="Лист" r:id="rId4" imgW="8115300" imgH="4581435" progId="Excel.Sheet.8">
                  <p:embed/>
                </p:oleObj>
              </mc:Choice>
              <mc:Fallback>
                <p:oleObj name="Лист" r:id="rId4" imgW="8115300" imgH="4581435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16113"/>
                        <a:ext cx="8112125" cy="4438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2016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11374,9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4788024" y="1988839"/>
            <a:ext cx="3528392" cy="211088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Социальная программа (4156,5тыс.рублей- 36,5%)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635983" y="4724400"/>
            <a:ext cx="2664296" cy="1873250"/>
          </a:xfrm>
          <a:prstGeom prst="ellipse">
            <a:avLst/>
          </a:prstGeom>
          <a:solidFill>
            <a:srgbClr val="FF00FF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(242,4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-2,1%)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(3987,1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35,1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3096964" cy="1800225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(2988,9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-26,3 %)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2016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0,4 </a:t>
            </a:r>
            <a:r>
              <a:rPr lang="ru-RU" dirty="0"/>
              <a:t>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0381" y="4522613"/>
            <a:ext cx="2843213" cy="792064"/>
          </a:xfrm>
          <a:prstGeom prst="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транспортной системы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</a:t>
            </a:r>
            <a:r>
              <a:rPr lang="ru-RU" dirty="0" smtClean="0"/>
              <a:t>9,5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0099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dirty="0">
                <a:solidFill>
                  <a:schemeClr val="tx1"/>
                </a:solidFill>
              </a:rPr>
              <a:t>финансами</a:t>
            </a:r>
            <a:r>
              <a:rPr lang="ru-RU" sz="1600" dirty="0">
                <a:solidFill>
                  <a:schemeClr val="tx1"/>
                </a:solidFill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30,3 %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13,1  %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14388" y="5442233"/>
            <a:ext cx="1943100" cy="1341437"/>
          </a:xfrm>
          <a:prstGeom prst="roundRect">
            <a:avLst/>
          </a:prstGeom>
          <a:solidFill>
            <a:srgbClr val="FF99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0,4 %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31,1 %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 </a:t>
            </a:r>
            <a:r>
              <a:rPr lang="ru-RU" sz="1600" dirty="0" smtClean="0"/>
              <a:t>0,3 %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 </a:t>
            </a:r>
            <a:r>
              <a:rPr lang="ru-RU" sz="1600" dirty="0" smtClean="0"/>
              <a:t>1,8 %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0,02%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 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11084,6 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256213" y="1988840"/>
            <a:ext cx="2520950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11374,9 </a:t>
            </a:r>
            <a:r>
              <a:rPr lang="ru-RU" dirty="0"/>
              <a:t>тыс.рублей</a:t>
            </a:r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1133,3 </a:t>
            </a:r>
            <a:r>
              <a:rPr lang="ru-RU" sz="1600" dirty="0" err="1"/>
              <a:t>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6732240" y="3789363"/>
            <a:ext cx="1584325" cy="8636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1</a:t>
            </a:r>
            <a:r>
              <a:rPr lang="ru-RU" sz="1600" dirty="0" smtClean="0"/>
              <a:t>652,1тыс.руб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5г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 flipH="1">
            <a:off x="5868144" y="1412875"/>
            <a:ext cx="864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6г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расходы бюджета Красноармейского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и 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4" name="Лист" r:id="rId4" imgW="8886939" imgH="4924387" progId="Excel.Sheet.8">
                  <p:embed/>
                </p:oleObj>
              </mc:Choice>
              <mc:Fallback>
                <p:oleObj name="Лист" r:id="rId4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084658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45399976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404664"/>
            <a:ext cx="4392488" cy="2448272"/>
          </a:xfrm>
          <a:prstGeom prst="downArrowCallout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2016-2018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16.11.2015  №284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03848" cy="3312368"/>
          </a:xfrm>
          <a:prstGeom prst="rightArrowCallout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2016-2018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2016 год 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b="1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2016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9"/>
            <a:ext cx="3598862" cy="359494"/>
          </a:xfrm>
          <a:prstGeom prst="rect">
            <a:avLst/>
          </a:prstGeom>
          <a:solidFill>
            <a:srgbClr val="FF0066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2459,6</a:t>
            </a:r>
            <a:endParaRPr lang="ru-RU" sz="1200" dirty="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95288" y="2073176"/>
            <a:ext cx="3600450" cy="432047"/>
          </a:xfrm>
          <a:prstGeom prst="rect">
            <a:avLst/>
          </a:prstGeom>
          <a:solidFill>
            <a:srgbClr val="0099FF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Акцизы </a:t>
            </a:r>
            <a:endParaRPr lang="ru-RU" sz="1200" dirty="0"/>
          </a:p>
          <a:p>
            <a:pPr algn="ctr"/>
            <a:r>
              <a:rPr lang="ru-RU" sz="1200" dirty="0" smtClean="0"/>
              <a:t>1242,8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382588" y="2636914"/>
            <a:ext cx="3600450" cy="50405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954,2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12427,0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13027,0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5467,4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76825" y="2060848"/>
            <a:ext cx="3598863" cy="576065"/>
          </a:xfrm>
          <a:prstGeom prst="rect">
            <a:avLst/>
          </a:prstGeom>
          <a:solidFill>
            <a:srgbClr val="00B0F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4103,8</a:t>
            </a:r>
            <a:endParaRPr lang="ru-RU" sz="1200" dirty="0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076825" y="2780928"/>
            <a:ext cx="3598863" cy="50405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1242,8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1726,1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76825" y="4005065"/>
            <a:ext cx="3598863" cy="485874"/>
          </a:xfrm>
          <a:prstGeom prst="rect">
            <a:avLst/>
          </a:prstGeom>
          <a:solidFill>
            <a:srgbClr val="FF00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52,7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51797" y="5306219"/>
            <a:ext cx="3598863" cy="611187"/>
          </a:xfrm>
          <a:prstGeom prst="rect">
            <a:avLst/>
          </a:prstGeom>
          <a:solidFill>
            <a:srgbClr val="FF99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259,4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14720"/>
            <a:ext cx="3600450" cy="4327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278,3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490939"/>
            <a:ext cx="3598862" cy="360636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67,3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049068"/>
            <a:ext cx="3598862" cy="5042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177,0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FF0000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5449,4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82588" y="3891037"/>
            <a:ext cx="3598862" cy="450850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1798,4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4581128"/>
            <a:ext cx="3598863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174,8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429174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2016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790457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12" name="Лист" r:id="rId4" imgW="5438843" imgH="5181510" progId="Excel.Sheet.8">
                  <p:embed/>
                </p:oleObj>
              </mc:Choice>
              <mc:Fallback>
                <p:oleObj name="Лист" r:id="rId4" imgW="5438843" imgH="5181510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166962"/>
              </p:ext>
            </p:extLst>
          </p:nvPr>
        </p:nvGraphicFramePr>
        <p:xfrm>
          <a:off x="6084168" y="2492896"/>
          <a:ext cx="2880320" cy="3332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13" name="Лист" r:id="rId7" imgW="2447857" imgH="1533615" progId="Excel.Sheet.12">
                  <p:embed/>
                </p:oleObj>
              </mc:Choice>
              <mc:Fallback>
                <p:oleObj name="Лист" r:id="rId7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84168" y="2492896"/>
                        <a:ext cx="2880320" cy="3332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в части бюджета Красноармейского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</a:rPr>
              <a:t>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962802"/>
              </p:ext>
            </p:extLst>
          </p:nvPr>
        </p:nvGraphicFramePr>
        <p:xfrm>
          <a:off x="971600" y="1600201"/>
          <a:ext cx="7715200" cy="37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Динамика поступлений собственных доходов бюджета Красноармейского сельского поселения</a:t>
            </a:r>
            <a:r>
              <a:rPr lang="ru-RU" sz="2000" dirty="0" smtClean="0">
                <a:latin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</a:rPr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815406"/>
              </p:ext>
            </p:extLst>
          </p:nvPr>
        </p:nvGraphicFramePr>
        <p:xfrm>
          <a:off x="2076450" y="2241550"/>
          <a:ext cx="5722938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9" name="Лист" r:id="rId4" imgW="8705985" imgH="4133940" progId="Excel.Sheet.8">
                  <p:embed/>
                </p:oleObj>
              </mc:Choice>
              <mc:Fallback>
                <p:oleObj name="Лист" r:id="rId4" imgW="8705985" imgH="4133940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2241550"/>
                        <a:ext cx="5722938" cy="2717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051720" y="5445224"/>
            <a:ext cx="57606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1"/>
                </a:solidFill>
              </a:rPr>
              <a:t>         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Факт      </a:t>
            </a:r>
            <a:r>
              <a:rPr lang="ru-RU" sz="14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факт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      </a:t>
            </a:r>
            <a:r>
              <a:rPr lang="ru-RU" sz="14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факт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   </a:t>
            </a:r>
            <a:r>
              <a:rPr lang="ru-RU" sz="14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факт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     </a:t>
            </a:r>
            <a:r>
              <a:rPr lang="ru-RU" sz="14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факт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 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факт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 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план           </a:t>
            </a:r>
          </a:p>
          <a:p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     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     2010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    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2011г      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2012 г 2013г      2014 г 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2015г 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2016г</a:t>
            </a:r>
            <a:endParaRPr lang="ru-RU" sz="14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66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entury" pitchFamily="18" charset="0"/>
              </a:rPr>
              <a:t>ДОТАЦИЯ ИЗ ОБЛАСТНОГО БЮДЖЕТА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284974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2015 г	</a:t>
            </a:r>
            <a:r>
              <a:rPr lang="ru-RU" b="1" dirty="0" smtClean="0"/>
              <a:t>             2016 г</a:t>
            </a:r>
            <a:endParaRPr lang="ru-RU" b="1" dirty="0"/>
          </a:p>
          <a:p>
            <a:r>
              <a:rPr lang="ru-RU" sz="1600" dirty="0"/>
              <a:t>5040,3	</a:t>
            </a:r>
            <a:r>
              <a:rPr lang="ru-RU" sz="1600" dirty="0" smtClean="0"/>
              <a:t>              4616,9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0880" cy="936104"/>
          </a:xfr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Субсидии из областного бюджета бюджету Красноармейского сельского поселения на 2016 год -657,5 тыс.рублей</a:t>
            </a:r>
            <a:endParaRPr lang="ru-RU" sz="24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8894626"/>
              </p:ext>
            </p:extLst>
          </p:nvPr>
        </p:nvGraphicFramePr>
        <p:xfrm>
          <a:off x="323528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2863</TotalTime>
  <Words>522</Words>
  <Application>Microsoft Office PowerPoint</Application>
  <PresentationFormat>Экран (4:3)</PresentationFormat>
  <Paragraphs>118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Лист</vt:lpstr>
      <vt:lpstr>Проект бюджета Красноармейского сельского поселения на 2016 год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2016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2016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Динамика поступлений собственных доходов бюджета Красноармейского сельского поселения        (тыс. рублей)</vt:lpstr>
      <vt:lpstr>ДОТАЦИЯ ИЗ ОБЛАСТНОГО БЮДЖЕТА</vt:lpstr>
      <vt:lpstr>Субсидии из областного бюджета бюджету Красноармейского сельского поселения на 2016 год -657,5 тыс.рублей</vt:lpstr>
      <vt:lpstr>Динамика расходов бюджета Красноармейского сельского поселения в 2016 году</vt:lpstr>
      <vt:lpstr>Структура муниципальных программ Красноармейского сельского поселения на 2016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2016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 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288</cp:revision>
  <cp:lastPrinted>2015-05-06T11:33:19Z</cp:lastPrinted>
  <dcterms:created xsi:type="dcterms:W3CDTF">2012-10-21T15:40:11Z</dcterms:created>
  <dcterms:modified xsi:type="dcterms:W3CDTF">2016-02-08T08:54:22Z</dcterms:modified>
</cp:coreProperties>
</file>