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312" r:id="rId2"/>
    <p:sldId id="306" r:id="rId3"/>
    <p:sldId id="320" r:id="rId4"/>
    <p:sldId id="314" r:id="rId5"/>
    <p:sldId id="318" r:id="rId6"/>
    <p:sldId id="317" r:id="rId7"/>
    <p:sldId id="315" r:id="rId8"/>
    <p:sldId id="321" r:id="rId9"/>
    <p:sldId id="322" r:id="rId10"/>
    <p:sldId id="271" r:id="rId11"/>
    <p:sldId id="307" r:id="rId12"/>
    <p:sldId id="273" r:id="rId13"/>
    <p:sldId id="274" r:id="rId14"/>
    <p:sldId id="296" r:id="rId15"/>
    <p:sldId id="281" r:id="rId16"/>
    <p:sldId id="302" r:id="rId17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0B6B"/>
    <a:srgbClr val="0000FF"/>
    <a:srgbClr val="FF0066"/>
    <a:srgbClr val="0099FF"/>
    <a:srgbClr val="FF9966"/>
    <a:srgbClr val="FF00FF"/>
    <a:srgbClr val="993366"/>
    <a:srgbClr val="660033"/>
    <a:srgbClr val="66FF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92" autoAdjust="0"/>
    <p:restoredTop sz="86425" autoAdjust="0"/>
  </p:normalViewPr>
  <p:slideViewPr>
    <p:cSldViewPr>
      <p:cViewPr>
        <p:scale>
          <a:sx n="75" d="100"/>
          <a:sy n="75" d="100"/>
        </p:scale>
        <p:origin x="-2208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7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1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3.3314199656828254E-2"/>
                  <c:y val="5.6893320097050276E-3"/>
                </c:manualLayout>
              </c:layout>
              <c:tx>
                <c:rich>
                  <a:bodyPr/>
                  <a:lstStyle/>
                  <a:p>
                    <a:r>
                      <a:rPr lang="en-US" sz="1800" dirty="0"/>
                      <a:t>12217,9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2015г</c:v>
                </c:pt>
                <c:pt idx="1">
                  <c:v>2016 г</c:v>
                </c:pt>
                <c:pt idx="2">
                  <c:v>2017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12217.9</c:v>
                </c:pt>
                <c:pt idx="1">
                  <c:v>12163.2</c:v>
                </c:pt>
                <c:pt idx="2">
                  <c:v>11306.9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ylinder"/>
        <c:axId val="20719104"/>
        <c:axId val="20728064"/>
        <c:axId val="0"/>
      </c:bar3DChart>
      <c:catAx>
        <c:axId val="2071910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0728064"/>
        <c:crosses val="autoZero"/>
        <c:auto val="1"/>
        <c:lblAlgn val="ctr"/>
        <c:lblOffset val="100"/>
        <c:noMultiLvlLbl val="0"/>
      </c:catAx>
      <c:valAx>
        <c:axId val="207280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07191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2012 г</c:v>
                </c:pt>
                <c:pt idx="1">
                  <c:v>факт 2013 г</c:v>
                </c:pt>
                <c:pt idx="2">
                  <c:v>план 2014 г</c:v>
                </c:pt>
                <c:pt idx="3">
                  <c:v>проект 2015 г</c:v>
                </c:pt>
                <c:pt idx="4">
                  <c:v>проект 2016 г</c:v>
                </c:pt>
                <c:pt idx="5">
                  <c:v>проект 2017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cat>
            <c:strRef>
              <c:f>Лист1!$E$9:$J$9</c:f>
              <c:strCache>
                <c:ptCount val="6"/>
                <c:pt idx="0">
                  <c:v>факт 2012 г</c:v>
                </c:pt>
                <c:pt idx="1">
                  <c:v>факт 2013 г</c:v>
                </c:pt>
                <c:pt idx="2">
                  <c:v>план 2014 г</c:v>
                </c:pt>
                <c:pt idx="3">
                  <c:v>проект 2015 г</c:v>
                </c:pt>
                <c:pt idx="4">
                  <c:v>проект 2016 г</c:v>
                </c:pt>
                <c:pt idx="5">
                  <c:v>проект 2017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2244.6</c:v>
                </c:pt>
                <c:pt idx="1">
                  <c:v>2117.6999999999998</c:v>
                </c:pt>
                <c:pt idx="2">
                  <c:v>1847.5</c:v>
                </c:pt>
                <c:pt idx="3">
                  <c:v>1835.5</c:v>
                </c:pt>
                <c:pt idx="4">
                  <c:v>2044.3</c:v>
                </c:pt>
                <c:pt idx="5">
                  <c:v>2276.8000000000002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845504"/>
        <c:axId val="21847040"/>
        <c:axId val="0"/>
      </c:bar3DChart>
      <c:catAx>
        <c:axId val="21845504"/>
        <c:scaling>
          <c:orientation val="minMax"/>
        </c:scaling>
        <c:delete val="0"/>
        <c:axPos val="b"/>
        <c:majorTickMark val="out"/>
        <c:minorTickMark val="none"/>
        <c:tickLblPos val="nextTo"/>
        <c:crossAx val="21847040"/>
        <c:crosses val="autoZero"/>
        <c:auto val="1"/>
        <c:lblAlgn val="ctr"/>
        <c:lblOffset val="100"/>
        <c:noMultiLvlLbl val="0"/>
      </c:catAx>
      <c:valAx>
        <c:axId val="21847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45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759488"/>
        <c:axId val="21761024"/>
        <c:axId val="20928256"/>
      </c:bar3DChart>
      <c:catAx>
        <c:axId val="21759488"/>
        <c:scaling>
          <c:orientation val="minMax"/>
        </c:scaling>
        <c:delete val="0"/>
        <c:axPos val="b"/>
        <c:majorTickMark val="out"/>
        <c:minorTickMark val="none"/>
        <c:tickLblPos val="nextTo"/>
        <c:crossAx val="21761024"/>
        <c:crosses val="autoZero"/>
        <c:auto val="1"/>
        <c:lblAlgn val="ctr"/>
        <c:lblOffset val="100"/>
        <c:noMultiLvlLbl val="0"/>
      </c:catAx>
      <c:valAx>
        <c:axId val="21761024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1759488"/>
        <c:crosses val="autoZero"/>
        <c:crossBetween val="between"/>
      </c:valAx>
      <c:serAx>
        <c:axId val="20928256"/>
        <c:scaling>
          <c:orientation val="minMax"/>
        </c:scaling>
        <c:delete val="0"/>
        <c:axPos val="b"/>
        <c:majorTickMark val="out"/>
        <c:minorTickMark val="none"/>
        <c:tickLblPos val="nextTo"/>
        <c:crossAx val="21761024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invertIfNegative val="0"/>
          <c:cat>
            <c:strRef>
              <c:f>Лист1!$D$7:$F$7</c:f>
              <c:strCache>
                <c:ptCount val="3"/>
                <c:pt idx="0">
                  <c:v>2015 г</c:v>
                </c:pt>
                <c:pt idx="1">
                  <c:v>2016 г</c:v>
                </c:pt>
                <c:pt idx="2">
                  <c:v>2017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5040.3</c:v>
                </c:pt>
                <c:pt idx="1">
                  <c:v>4043.1</c:v>
                </c:pt>
                <c:pt idx="2">
                  <c:v>3712.7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803392"/>
        <c:axId val="21804928"/>
        <c:axId val="20460864"/>
      </c:bar3DChart>
      <c:catAx>
        <c:axId val="21803392"/>
        <c:scaling>
          <c:orientation val="minMax"/>
        </c:scaling>
        <c:delete val="0"/>
        <c:axPos val="b"/>
        <c:majorTickMark val="out"/>
        <c:minorTickMark val="none"/>
        <c:tickLblPos val="nextTo"/>
        <c:crossAx val="21804928"/>
        <c:crosses val="autoZero"/>
        <c:auto val="1"/>
        <c:lblAlgn val="ctr"/>
        <c:lblOffset val="100"/>
        <c:noMultiLvlLbl val="0"/>
      </c:catAx>
      <c:valAx>
        <c:axId val="21804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803392"/>
        <c:crosses val="autoZero"/>
        <c:crossBetween val="between"/>
      </c:valAx>
      <c:serAx>
        <c:axId val="204608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804928"/>
        <c:crosses val="autoZero"/>
      </c:ser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70108635272446"/>
          <c:y val="0.20780137083533953"/>
          <c:w val="0.68808296662689661"/>
          <c:h val="0.6747255706156125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Общий объем субсидий-19352.7 тыс.рублей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</c:spPr>
          <c:dPt>
            <c:idx val="0"/>
            <c:bubble3D val="0"/>
            <c:spPr>
              <a:solidFill>
                <a:srgbClr val="993366"/>
              </a:solidFill>
            </c:spPr>
          </c:dPt>
          <c:dPt>
            <c:idx val="1"/>
            <c:bubble3D val="0"/>
            <c:spPr>
              <a:solidFill>
                <a:srgbClr val="993366"/>
              </a:solidFill>
            </c:spPr>
          </c:dPt>
          <c:dPt>
            <c:idx val="2"/>
            <c:bubble3D val="0"/>
            <c:spPr>
              <a:solidFill>
                <a:srgbClr val="993366"/>
              </a:solidFill>
            </c:spPr>
          </c:dPt>
          <c:dPt>
            <c:idx val="3"/>
            <c:bubble3D val="0"/>
            <c:spPr>
              <a:solidFill>
                <a:srgbClr val="993366"/>
              </a:solidFill>
            </c:spPr>
          </c:dPt>
          <c:dPt>
            <c:idx val="4"/>
            <c:bubble3D val="0"/>
            <c:spPr>
              <a:solidFill>
                <a:srgbClr val="00B050"/>
              </a:solidFill>
            </c:spPr>
          </c:dPt>
          <c:dPt>
            <c:idx val="5"/>
            <c:bubble3D val="0"/>
            <c:spPr>
              <a:solidFill>
                <a:srgbClr val="993366"/>
              </a:solidFill>
            </c:spPr>
          </c:dPt>
          <c:dPt>
            <c:idx val="6"/>
            <c:bubble3D val="0"/>
            <c:spPr>
              <a:solidFill>
                <a:srgbClr val="993366"/>
              </a:solidFill>
            </c:spPr>
          </c:dPt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layout>
                <c:manualLayout>
                  <c:x val="0.3810064582196182"/>
                  <c:y val="-0.17902707447710492"/>
                </c:manualLayout>
              </c:layout>
              <c:tx>
                <c:rich>
                  <a:bodyPr/>
                  <a:lstStyle/>
                  <a:p>
                    <a:pPr>
                      <a:defRPr sz="1400"/>
                    </a:pPr>
                    <a:r>
                      <a:rPr lang="ru-RU" sz="1400" b="0" dirty="0" smtClean="0">
                        <a:latin typeface="Century" pitchFamily="18" charset="0"/>
                      </a:rPr>
                      <a:t>Возмещение предприятиям ЖКХ-544,2 тыс.рублей (4,5%)</a:t>
                    </a:r>
                    <a:endParaRPr lang="en-US" sz="1400" b="0" dirty="0">
                      <a:latin typeface="Century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100</c:v>
                </c:pt>
                <c:pt idx="1">
                  <c:v>3539</c:v>
                </c:pt>
                <c:pt idx="2">
                  <c:v>6312.4</c:v>
                </c:pt>
                <c:pt idx="3">
                  <c:v>1652.5</c:v>
                </c:pt>
                <c:pt idx="4">
                  <c:v>1219.2</c:v>
                </c:pt>
                <c:pt idx="5">
                  <c:v>127.6</c:v>
                </c:pt>
                <c:pt idx="6">
                  <c:v>6402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Лист1!$E$2:$E$8</c:f>
              <c:numCache>
                <c:formatCode>General</c:formatCode>
                <c:ptCount val="7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Столбец4</c:v>
                </c:pt>
              </c:strCache>
            </c:strRef>
          </c:tx>
          <c:cat>
            <c:numRef>
              <c:f>Лист1!$A$2:$A$8</c:f>
              <c:numCache>
                <c:formatCode>General</c:formatCode>
                <c:ptCount val="7"/>
              </c:numCache>
            </c:numRef>
          </c:cat>
          <c:val>
            <c:numRef>
              <c:f>Лист1!$F$2:$F$8</c:f>
              <c:numCache>
                <c:formatCode>General</c:formatCode>
                <c:ptCount val="7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2015 г</c:v>
                </c:pt>
                <c:pt idx="1">
                  <c:v>2016 г</c:v>
                </c:pt>
                <c:pt idx="2">
                  <c:v>2017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>
                  <c:v>3732.7</c:v>
                </c:pt>
                <c:pt idx="1">
                  <c:v>3447.5</c:v>
                </c:pt>
                <c:pt idx="2">
                  <c:v>3449.8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5184384"/>
        <c:axId val="75186176"/>
      </c:barChart>
      <c:catAx>
        <c:axId val="7518438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75186176"/>
        <c:crosses val="autoZero"/>
        <c:auto val="1"/>
        <c:lblAlgn val="ctr"/>
        <c:lblOffset val="100"/>
        <c:noMultiLvlLbl val="0"/>
      </c:catAx>
      <c:valAx>
        <c:axId val="75186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7518438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1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Pt>
            <c:idx val="2"/>
            <c:invertIfNegative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3732,7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3447,5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3449,8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1081.5</c:v>
                </c:pt>
                <c:pt idx="1">
                  <c:v>1081.5</c:v>
                </c:pt>
                <c:pt idx="2">
                  <c:v>1081.5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2003840"/>
        <c:axId val="102005376"/>
      </c:barChart>
      <c:catAx>
        <c:axId val="102003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2005376"/>
        <c:crosses val="autoZero"/>
        <c:auto val="1"/>
        <c:lblAlgn val="ctr"/>
        <c:lblOffset val="100"/>
        <c:noMultiLvlLbl val="0"/>
      </c:catAx>
      <c:valAx>
        <c:axId val="102005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2003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07.05.2015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07.05.2015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3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4.xls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6.x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Проект бюджета Красноармейского сельского поселения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на 201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 и плановый период 201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и 201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годов направлен на решение следующих ключевых задач</a:t>
            </a:r>
          </a:p>
        </p:txBody>
      </p:sp>
      <p:sp>
        <p:nvSpPr>
          <p:cNvPr id="2867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1052513"/>
            <a:ext cx="8856663" cy="5545137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CC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rgbClr val="0000FF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</a:t>
            </a:r>
            <a:r>
              <a:rPr lang="ru-RU" sz="3200" b="1" dirty="0" smtClean="0"/>
              <a:t>Красноармейского сельского поселения </a:t>
            </a:r>
            <a:r>
              <a:rPr lang="ru-RU" sz="3200" b="1" dirty="0" smtClean="0"/>
              <a:t>в 2015-2017 годах</a:t>
            </a:r>
          </a:p>
        </p:txBody>
      </p:sp>
      <p:graphicFrame>
        <p:nvGraphicFramePr>
          <p:cNvPr id="30722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1530847"/>
              </p:ext>
            </p:extLst>
          </p:nvPr>
        </p:nvGraphicFramePr>
        <p:xfrm>
          <a:off x="539750" y="1916832"/>
          <a:ext cx="7912100" cy="439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4" name="Лист" r:id="rId3" imgW="7915343" imgH="4533990" progId="Excel.Sheet.8">
                  <p:embed/>
                </p:oleObj>
              </mc:Choice>
              <mc:Fallback>
                <p:oleObj name="Лист" r:id="rId3" imgW="7915343" imgH="4533990" progId="Excel.Sheet.8">
                  <p:embed/>
                  <p:pic>
                    <p:nvPicPr>
                      <p:cNvPr id="0" name="Picture 5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1916832"/>
                        <a:ext cx="7912100" cy="4392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2015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11084,6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Социальная программа (46,5 тыс.рублей- 0,4%)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780928"/>
            <a:ext cx="2592287" cy="19442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и охрана природы </a:t>
            </a:r>
            <a:r>
              <a:rPr lang="ru-RU" sz="1600" dirty="0" smtClean="0"/>
              <a:t>(38,6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</a:t>
            </a:r>
            <a:r>
              <a:rPr lang="en-US" sz="1600" dirty="0" smtClean="0"/>
              <a:t> </a:t>
            </a:r>
            <a:r>
              <a:rPr lang="ru-RU" sz="1600" dirty="0" smtClean="0"/>
              <a:t>0,4 </a:t>
            </a:r>
            <a:r>
              <a:rPr lang="ru-RU" sz="1600" dirty="0"/>
              <a:t>%)</a:t>
            </a:r>
          </a:p>
        </p:txBody>
      </p:sp>
      <p:sp>
        <p:nvSpPr>
          <p:cNvPr id="8" name="Овал 7"/>
          <p:cNvSpPr/>
          <p:nvPr/>
        </p:nvSpPr>
        <p:spPr>
          <a:xfrm>
            <a:off x="4932040" y="4724400"/>
            <a:ext cx="2664296" cy="1873250"/>
          </a:xfrm>
          <a:prstGeom prst="ellipse">
            <a:avLst/>
          </a:prstGeom>
          <a:solidFill>
            <a:srgbClr val="FF00FF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(347,8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-3,1%)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2339752" y="4797152"/>
            <a:ext cx="2520280" cy="1727473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Культура и спорт (3815,2 тыс.рублей-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 </a:t>
            </a:r>
            <a:r>
              <a:rPr lang="ru-RU" sz="1600" dirty="0" smtClean="0"/>
              <a:t>34,4 %)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(3733,5 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33,7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(3102,7 тыс.рублей</a:t>
            </a:r>
            <a:r>
              <a:rPr lang="en-US" dirty="0" smtClean="0"/>
              <a:t> </a:t>
            </a:r>
            <a:r>
              <a:rPr lang="ru-RU" dirty="0" smtClean="0"/>
              <a:t>-28,0 %)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 fontScale="90000"/>
          </a:bodyPr>
          <a:lstStyle/>
          <a:p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</a:t>
            </a:r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Красноармейского сельского поселения в </a:t>
            </a:r>
            <a:r>
              <a:rPr lang="ru-RU" sz="2500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2015 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948766"/>
            <a:ext cx="2771775" cy="1441450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0,4</a:t>
            </a:r>
            <a:r>
              <a:rPr lang="ru-RU" dirty="0" smtClean="0"/>
              <a:t> </a:t>
            </a:r>
            <a:r>
              <a:rPr lang="ru-RU" dirty="0"/>
              <a:t>%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10381" y="4522613"/>
            <a:ext cx="2843213" cy="792064"/>
          </a:xfrm>
          <a:prstGeom prst="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транспортной системы 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 </a:t>
            </a:r>
            <a:r>
              <a:rPr lang="ru-RU" dirty="0" smtClean="0"/>
              <a:t>8,3</a:t>
            </a:r>
            <a:r>
              <a:rPr lang="ru-RU" dirty="0" smtClean="0"/>
              <a:t>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3"/>
            <a:ext cx="2232025" cy="1368153"/>
          </a:xfrm>
          <a:prstGeom prst="rect">
            <a:avLst/>
          </a:prstGeom>
          <a:solidFill>
            <a:srgbClr val="0099FF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dirty="0">
                <a:solidFill>
                  <a:schemeClr val="tx1"/>
                </a:solidFill>
              </a:rPr>
              <a:t>финансами</a:t>
            </a:r>
            <a:r>
              <a:rPr lang="ru-RU" sz="1600" dirty="0">
                <a:solidFill>
                  <a:schemeClr val="tx1"/>
                </a:solidFill>
              </a:rPr>
              <a:t>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30,2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rgbClr val="0000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17,1 </a:t>
            </a:r>
            <a:r>
              <a:rPr lang="ru-RU" sz="1600" dirty="0" smtClean="0"/>
              <a:t>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814388" y="5442233"/>
            <a:ext cx="1943100" cy="1341437"/>
          </a:xfrm>
          <a:prstGeom prst="roundRect">
            <a:avLst/>
          </a:prstGeom>
          <a:solidFill>
            <a:srgbClr val="FF9966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0,7 %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FF99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культуры и туризма </a:t>
            </a:r>
            <a:r>
              <a:rPr lang="ru-RU" dirty="0" smtClean="0"/>
              <a:t>30,6</a:t>
            </a:r>
            <a:r>
              <a:rPr lang="ru-RU" dirty="0" smtClean="0"/>
              <a:t>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 </a:t>
            </a:r>
            <a:r>
              <a:rPr lang="ru-RU" sz="1600" dirty="0" smtClean="0"/>
              <a:t>0,3 %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 </a:t>
            </a:r>
            <a:r>
              <a:rPr lang="ru-RU" sz="1600" dirty="0" smtClean="0"/>
              <a:t>2,8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 </a:t>
            </a:r>
            <a:r>
              <a:rPr lang="ru-RU" sz="1600" dirty="0" smtClean="0"/>
              <a:t>0,02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политика  </a:t>
            </a:r>
            <a:r>
              <a:rPr lang="ru-RU" sz="1600" dirty="0" smtClean="0"/>
              <a:t>0,3</a:t>
            </a:r>
            <a:r>
              <a:rPr lang="ru-RU" sz="1600" dirty="0" smtClean="0"/>
              <a:t>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516439" y="5553074"/>
            <a:ext cx="2339752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660033"/>
                </a:solidFill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660033"/>
                </a:solidFill>
              </a:rPr>
              <a:t>непрограммные</a:t>
            </a:r>
            <a:r>
              <a:rPr lang="ru-RU" sz="2000" b="1" dirty="0" smtClean="0">
                <a:solidFill>
                  <a:srgbClr val="660033"/>
                </a:solidFill>
              </a:rPr>
              <a:t> расходы</a:t>
            </a:r>
            <a:endParaRPr lang="ru-RU" sz="2000" b="1" dirty="0">
              <a:solidFill>
                <a:srgbClr val="660033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11084,6 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10235,9 </a:t>
            </a:r>
            <a:r>
              <a:rPr lang="ru-RU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10044,9 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1133,3 </a:t>
            </a:r>
            <a:r>
              <a:rPr lang="ru-RU" sz="1600" dirty="0" err="1"/>
              <a:t>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2479,1 </a:t>
            </a:r>
            <a:r>
              <a:rPr lang="ru-RU" sz="1600" dirty="0" err="1" smtClean="0"/>
              <a:t>тыс.руб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1686,7 тыс. </a:t>
            </a:r>
            <a:r>
              <a:rPr lang="ru-RU" sz="1600" dirty="0" err="1" smtClean="0"/>
              <a:t>руб</a:t>
            </a:r>
            <a:r>
              <a:rPr lang="en-US" sz="1600" dirty="0"/>
              <a:t>.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00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5г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6г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201</a:t>
            </a:r>
            <a:r>
              <a:rPr lang="ru-RU" b="1" dirty="0" smtClean="0">
                <a:latin typeface="Calibri" pitchFamily="34" charset="0"/>
              </a:rPr>
              <a:t>7г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расходы бюджета Красноармейского сельского поселения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573016"/>
            <a:ext cx="2448272" cy="2952328"/>
          </a:xfrm>
          <a:prstGeom prst="roundRect">
            <a:avLst/>
          </a:prstGeom>
          <a:solidFill>
            <a:srgbClr val="99336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993366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3059832" y="3284984"/>
            <a:ext cx="3240360" cy="30243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FF"/>
                </a:solidFill>
              </a:rPr>
              <a:t>Расходы на </a:t>
            </a:r>
            <a:br>
              <a:rPr lang="ru-RU" sz="3200" b="1" dirty="0" smtClean="0">
                <a:solidFill>
                  <a:srgbClr val="0000FF"/>
                </a:solidFill>
              </a:rPr>
            </a:br>
            <a:r>
              <a:rPr lang="ru-RU" sz="3200" b="1" dirty="0" smtClean="0">
                <a:solidFill>
                  <a:srgbClr val="0000FF"/>
                </a:solidFill>
              </a:rPr>
              <a:t>Культуру </a:t>
            </a:r>
            <a:r>
              <a:rPr lang="ru-RU" sz="3200" b="1" dirty="0" smtClean="0">
                <a:solidFill>
                  <a:srgbClr val="0000FF"/>
                </a:solidFill>
              </a:rPr>
              <a:t>и </a:t>
            </a:r>
            <a:r>
              <a:rPr lang="ru-RU" sz="3200" b="1" dirty="0" smtClean="0">
                <a:solidFill>
                  <a:srgbClr val="0000FF"/>
                </a:solidFill>
              </a:rPr>
              <a:t>кинематографию</a:t>
            </a:r>
            <a:endParaRPr lang="ru-RU" sz="3200" b="1" dirty="0">
              <a:solidFill>
                <a:srgbClr val="0000FF"/>
              </a:solidFill>
            </a:endParaRPr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9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349815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Эффективное управление муниципальными финансами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929454641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404664"/>
            <a:ext cx="4392488" cy="2448272"/>
          </a:xfrm>
          <a:prstGeom prst="downArrowCallout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2015-2017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18.09.2014  №205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203848" cy="3312368"/>
          </a:xfrm>
          <a:prstGeom prst="rightArrowCallout">
            <a:avLst/>
          </a:prstGeom>
          <a:solidFill>
            <a:srgbClr val="00B05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2015-2017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FF00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2015 год и на плановый период 2016-2017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00B050"/>
                </a:solidFill>
                <a:latin typeface="Arial" charset="0"/>
              </a:rPr>
              <a:t>Основные параметры бюджета Красноармейского сельского поселения на 2015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0795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9"/>
            <a:ext cx="3598862" cy="359494"/>
          </a:xfrm>
          <a:prstGeom prst="rect">
            <a:avLst/>
          </a:prstGeom>
          <a:solidFill>
            <a:srgbClr val="FF00FF"/>
          </a:solidFill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1835,5</a:t>
            </a:r>
            <a:endParaRPr lang="ru-RU" sz="1200" dirty="0"/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395288" y="1988840"/>
            <a:ext cx="3598862" cy="557510"/>
          </a:xfrm>
          <a:prstGeom prst="rect">
            <a:avLst/>
          </a:prstGeom>
          <a:solidFill>
            <a:srgbClr val="00FFFF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с применением упрощенной</a:t>
            </a:r>
          </a:p>
          <a:p>
            <a:pPr algn="ctr"/>
            <a:r>
              <a:rPr lang="ru-RU" sz="1200" dirty="0" smtClean="0"/>
              <a:t> системы налогообложения</a:t>
            </a:r>
            <a:endParaRPr lang="ru-RU" sz="1200" dirty="0"/>
          </a:p>
          <a:p>
            <a:pPr algn="ctr"/>
            <a:r>
              <a:rPr lang="ru-RU" sz="1200" dirty="0" smtClean="0"/>
              <a:t>26,8</a:t>
            </a:r>
            <a:endParaRPr lang="ru-RU" sz="1200" dirty="0"/>
          </a:p>
        </p:txBody>
      </p:sp>
      <p:sp>
        <p:nvSpPr>
          <p:cNvPr id="14341" name="Rectangle 6"/>
          <p:cNvSpPr>
            <a:spLocks noChangeArrowheads="1"/>
          </p:cNvSpPr>
          <p:nvPr/>
        </p:nvSpPr>
        <p:spPr bwMode="auto">
          <a:xfrm>
            <a:off x="395288" y="2636913"/>
            <a:ext cx="3600450" cy="432047"/>
          </a:xfrm>
          <a:prstGeom prst="rect">
            <a:avLst/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Акцизы </a:t>
            </a:r>
            <a:endParaRPr lang="ru-RU" sz="1200" dirty="0"/>
          </a:p>
          <a:p>
            <a:pPr algn="ctr"/>
            <a:r>
              <a:rPr lang="ru-RU" sz="1200" dirty="0" smtClean="0"/>
              <a:t>901,9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395288" y="3140969"/>
            <a:ext cx="3600450" cy="504055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475,9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12217,9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12217,9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rgbClr val="00B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4685,4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76825" y="2060848"/>
            <a:ext cx="3598863" cy="576065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3815,2</a:t>
            </a:r>
            <a:endParaRPr lang="ru-RU" sz="1200" dirty="0"/>
          </a:p>
        </p:txBody>
      </p:sp>
      <p:sp>
        <p:nvSpPr>
          <p:cNvPr id="14347" name="Rectangle 12"/>
          <p:cNvSpPr>
            <a:spLocks noChangeArrowheads="1"/>
          </p:cNvSpPr>
          <p:nvPr/>
        </p:nvSpPr>
        <p:spPr bwMode="auto">
          <a:xfrm>
            <a:off x="5076825" y="2780928"/>
            <a:ext cx="3598863" cy="504056"/>
          </a:xfrm>
          <a:prstGeom prst="rect">
            <a:avLst/>
          </a:prstGeom>
          <a:solidFill>
            <a:srgbClr val="FFCC00"/>
          </a:soli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1015,2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76825" y="33929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2106,1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76825" y="400506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46,5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76825" y="5157788"/>
            <a:ext cx="3598863" cy="539750"/>
          </a:xfrm>
          <a:prstGeom prst="rect">
            <a:avLst/>
          </a:prstGeom>
          <a:solidFill>
            <a:schemeClr val="accent4">
              <a:lumMod val="75000"/>
            </a:schemeClr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20,0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76825" y="5805488"/>
            <a:ext cx="3598863" cy="611187"/>
          </a:xfrm>
          <a:prstGeom prst="rect">
            <a:avLst/>
          </a:prstGeom>
          <a:solidFill>
            <a:srgbClr val="FF99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 smtClean="0"/>
              <a:t>364,8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716339"/>
            <a:ext cx="3600450" cy="432741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368,1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80800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62,9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608,2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5749,4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256088"/>
            <a:ext cx="3598862" cy="4508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2189,2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4581128"/>
            <a:ext cx="3598863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164,7 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7783835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2015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577336"/>
              </p:ext>
            </p:extLst>
          </p:nvPr>
        </p:nvGraphicFramePr>
        <p:xfrm>
          <a:off x="755577" y="1052737"/>
          <a:ext cx="6120680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0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7" y="1052737"/>
                        <a:ext cx="6120680" cy="540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363581"/>
              </p:ext>
            </p:extLst>
          </p:nvPr>
        </p:nvGraphicFramePr>
        <p:xfrm>
          <a:off x="5724128" y="1772816"/>
          <a:ext cx="3096344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81" name="Лист" r:id="rId5" imgW="2447857" imgH="1695360" progId="Excel.Sheet.12">
                  <p:embed/>
                </p:oleObj>
              </mc:Choice>
              <mc:Fallback>
                <p:oleObj name="Лист" r:id="rId5" imgW="2447857" imgH="16953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128" y="1772816"/>
                        <a:ext cx="3096344" cy="3960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7030A0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</a:rPr>
              <a:t>в части бюджета Красноармейского </a:t>
            </a:r>
            <a:r>
              <a:rPr lang="ru-RU" sz="2000" b="1" smtClean="0">
                <a:solidFill>
                  <a:srgbClr val="7030A0"/>
                </a:solidFill>
                <a:latin typeface="Times New Roman" pitchFamily="18" charset="0"/>
              </a:rPr>
              <a:t>сельского поселения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C00000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0574898"/>
              </p:ext>
            </p:extLst>
          </p:nvPr>
        </p:nvGraphicFramePr>
        <p:xfrm>
          <a:off x="1331638" y="5589240"/>
          <a:ext cx="5616627" cy="4554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9015"/>
                <a:gridCol w="1013194"/>
                <a:gridCol w="770910"/>
                <a:gridCol w="859013"/>
                <a:gridCol w="925091"/>
                <a:gridCol w="1189404"/>
              </a:tblGrid>
              <a:tr h="27829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факт 2012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факт 2013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план 2014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проект 2015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проект 2016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проект 2017 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53754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2244,6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2117,7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1847,5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1835,5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>
                          <a:effectLst/>
                        </a:rPr>
                        <a:t>2044,3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2276,8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8118504"/>
              </p:ext>
            </p:extLst>
          </p:nvPr>
        </p:nvGraphicFramePr>
        <p:xfrm>
          <a:off x="971600" y="1600201"/>
          <a:ext cx="7715200" cy="377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</a:rPr>
              <a:t>Динамика поступлений собственных доходов бюджета Красноармейского сельского поселения</a:t>
            </a:r>
            <a:r>
              <a:rPr lang="ru-RU" sz="2000" dirty="0" smtClean="0">
                <a:latin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</a:rPr>
            </a:br>
            <a:r>
              <a:rPr lang="en-US" sz="2200" dirty="0" smtClean="0"/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  <a:endParaRPr lang="ru-RU" sz="1600" dirty="0" smtClean="0">
              <a:solidFill>
                <a:srgbClr val="254061"/>
              </a:solidFill>
            </a:endParaRPr>
          </a:p>
        </p:txBody>
      </p:sp>
      <p:graphicFrame>
        <p:nvGraphicFramePr>
          <p:cNvPr id="2050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0160059"/>
              </p:ext>
            </p:extLst>
          </p:nvPr>
        </p:nvGraphicFramePr>
        <p:xfrm>
          <a:off x="531813" y="1778000"/>
          <a:ext cx="8144643" cy="46753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92" name="Лист" r:id="rId3" imgW="7077143" imgH="4667160" progId="Excel.Sheet.8">
                  <p:embed/>
                </p:oleObj>
              </mc:Choice>
              <mc:Fallback>
                <p:oleObj name="Лист" r:id="rId3" imgW="7077143" imgH="4667160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1778000"/>
                        <a:ext cx="8144643" cy="46753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latin typeface="Century" pitchFamily="18" charset="0"/>
              </a:rPr>
              <a:t>ДОТАЦИЯ ИЗ ОБЛАСТНОГО БЮДЖЕТА</a:t>
            </a:r>
            <a:endParaRPr lang="ru-RU" b="1" dirty="0"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15658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267744" y="5445224"/>
            <a:ext cx="4550795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2015 г	</a:t>
            </a:r>
            <a:r>
              <a:rPr lang="ru-RU" b="1" dirty="0" smtClean="0"/>
              <a:t>             2016 г               2017 </a:t>
            </a:r>
            <a:r>
              <a:rPr lang="ru-RU" b="1" dirty="0"/>
              <a:t>г</a:t>
            </a:r>
          </a:p>
          <a:p>
            <a:r>
              <a:rPr lang="ru-RU" sz="1600" dirty="0"/>
              <a:t>5040,3	</a:t>
            </a:r>
            <a:r>
              <a:rPr lang="ru-RU" sz="1600" dirty="0" smtClean="0"/>
              <a:t>              4043,1                  3712,7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0880" cy="93610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400" b="1" dirty="0" smtClean="0"/>
              <a:t>Субсидии из областного бюджета бюджету Красноармейского сельского поселения на 2015 год -544,2 тыс.рублей</a:t>
            </a:r>
            <a:endParaRPr lang="ru-RU" sz="2400" b="1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813712005"/>
              </p:ext>
            </p:extLst>
          </p:nvPr>
        </p:nvGraphicFramePr>
        <p:xfrm>
          <a:off x="323528" y="1196752"/>
          <a:ext cx="828092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2689</TotalTime>
  <Words>571</Words>
  <Application>Microsoft Office PowerPoint</Application>
  <PresentationFormat>Экран (4:3)</PresentationFormat>
  <Paragraphs>139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Тема Office</vt:lpstr>
      <vt:lpstr>Лист</vt:lpstr>
      <vt:lpstr>Лист Microsoft Excel 97-2003</vt:lpstr>
      <vt:lpstr>Проект бюджета Красноармейского сельского поселения на 2015 год и плановый период 2016 и 2017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2015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2015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Динамика поступлений собственных доходов бюджета Красноармейского сельского поселения        (тыс. рублей)</vt:lpstr>
      <vt:lpstr>ДОТАЦИЯ ИЗ ОБЛАСТНОГО БЮДЖЕТА</vt:lpstr>
      <vt:lpstr>Субсидии из областного бюджета бюджету Красноармейского сельского поселения на 2015 год -544,2 тыс.рублей</vt:lpstr>
      <vt:lpstr>Динамика расходов бюджета Красноармейского сельского поселения в 2015-2017 годах</vt:lpstr>
      <vt:lpstr>Структура муниципальных программ Красноармейского сельского поселения на 2015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2015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Эффективное управление муниципальными финансами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270</cp:revision>
  <cp:lastPrinted>2015-05-06T11:33:19Z</cp:lastPrinted>
  <dcterms:created xsi:type="dcterms:W3CDTF">2012-10-21T15:40:11Z</dcterms:created>
  <dcterms:modified xsi:type="dcterms:W3CDTF">2015-05-07T07:26:08Z</dcterms:modified>
</cp:coreProperties>
</file>