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98" r:id="rId3"/>
    <p:sldId id="302" r:id="rId4"/>
    <p:sldId id="306" r:id="rId5"/>
    <p:sldId id="288" r:id="rId6"/>
    <p:sldId id="295" r:id="rId7"/>
    <p:sldId id="287" r:id="rId8"/>
    <p:sldId id="265" r:id="rId9"/>
    <p:sldId id="296" r:id="rId10"/>
    <p:sldId id="309" r:id="rId11"/>
    <p:sldId id="311" r:id="rId12"/>
    <p:sldId id="307" r:id="rId13"/>
    <p:sldId id="312" r:id="rId14"/>
    <p:sldId id="29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5F2"/>
    <a:srgbClr val="3283DC"/>
    <a:srgbClr val="E3E9FB"/>
    <a:srgbClr val="5B96B1"/>
    <a:srgbClr val="1E1E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73" autoAdjust="0"/>
    <p:restoredTop sz="94570" autoAdjust="0"/>
  </p:normalViewPr>
  <p:slideViewPr>
    <p:cSldViewPr>
      <p:cViewPr>
        <p:scale>
          <a:sx n="90" d="100"/>
          <a:sy n="90" d="100"/>
        </p:scale>
        <p:origin x="-2550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CA2FD9-E7C2-4BA3-9BE5-CD927BC254EA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6E8542-CE68-4C48-B113-CEAF792EC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17260-1C0D-45FB-8546-D9938CFD65C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7D810-5365-40A0-A2EB-40692383374F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D036-A9BF-4E53-A94B-17DE7FE49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B619-9B65-4735-8277-02644D918732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78E3-9606-4E71-B53D-272B6CB23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BCEB-EAD2-47EC-BDA5-69FC6BE32316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DD67-4075-4F6B-9731-E257AC4F9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CE04-E30E-49B8-A5CF-7D8FB449AC0F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4398-1362-426C-AB40-2BAA06C4E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311B-90AD-4868-AE68-8B6F065EABEA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696C-21A1-40BF-9973-3F614FBD1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B2F10-4491-4B05-908F-416F28D209DE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8A45-1A47-43D3-A055-EA0E9AFF9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2878-7B4C-48DF-BEC3-35233DE2B056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D4A9-679F-4178-9A0B-01D0AA4D5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09F3-B443-47CF-B861-EA6974831EEF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47EB-4EE9-4C83-BEA0-68B2B2CDC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E171-B4BC-4F92-86FE-A7F9CBA21663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4D34-1ECE-4C97-8D72-100507BB6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4E34-D157-4ED8-A310-09E40DB2AEFD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2A33-A1F5-4B40-B19B-487834AF5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A175-3E38-466C-B9E0-BA08615EFAB7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DF7D-9BD2-415C-BEB6-B755CD497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D884-75D3-4D1D-81D6-20B0C2998D96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26F4-0B23-4482-A8F1-73DF4AF2A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8E1915C-E8CB-45AE-AFF4-A883B3D8CC56}" type="datetimeFigureOut">
              <a:rPr lang="ru-RU"/>
              <a:pPr>
                <a:defRPr/>
              </a:pPr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BCF49F9-9A00-40D2-A45B-4D5DA22F6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p29309@donpac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 eaLnBrk="1" hangingPunct="1"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 eaLnBrk="1" hangingPunct="1"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Красноармейского сельского поселения Орловского района Ростовской области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0"/>
            <a:ext cx="3008313" cy="3411543"/>
          </a:xfrm>
          <a:solidFill>
            <a:schemeClr val="bg1"/>
          </a:solidFill>
          <a:effectLst>
            <a:outerShdw blurRad="50800" dist="50800" dir="5400000" algn="ctr" rotWithShape="0">
              <a:srgbClr val="C6D5F2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Красноармейского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Documents\Нормативные и правовые акты\Решение годовой\183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284954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БЛАГОУСТРОЙСТВО территории Красноармейского сельского поселения  за 2020 год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86116" y="1285860"/>
            <a:ext cx="3307898" cy="57653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сетей уличного освещения, замена ламп – 1938,5 тыс. рублей: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000496" y="3786190"/>
            <a:ext cx="2496430" cy="92869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Выкос сорной растительности  – 412,4 тыс. рублей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57884" y="5000636"/>
            <a:ext cx="2928958" cy="10715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Приобретены травокосилки –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3214686"/>
            <a:ext cx="2117886" cy="17825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1071546"/>
            <a:ext cx="2094206" cy="1656655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714744" y="1928802"/>
            <a:ext cx="2714644" cy="1000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числе, ремонт уличного освещения за счет районного бюджета 581,2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1214422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4" name="Picture 2" descr="C:\Users\User\Documents\ЗАГРУЗКИ\img_20190607_0946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256"/>
            <a:ext cx="3500462" cy="1966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7562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3283DC"/>
                </a:solidFill>
                <a:latin typeface="Times New Roman" pitchFamily="18" charset="0"/>
                <a:cs typeface="Times New Roman" pitchFamily="18" charset="0"/>
              </a:rPr>
              <a:t>Общественная территория, расположенная по адресу: </a:t>
            </a:r>
            <a:br>
              <a:rPr lang="ru-RU" sz="1800" dirty="0" smtClean="0">
                <a:solidFill>
                  <a:srgbClr val="3283D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283DC"/>
                </a:solidFill>
                <a:latin typeface="Times New Roman" pitchFamily="18" charset="0"/>
                <a:cs typeface="Times New Roman" pitchFamily="18" charset="0"/>
              </a:rPr>
              <a:t>Ростовская область, Орловский район, п. Красноармейский, ул. Кирова, 10 (благоустройство)</a:t>
            </a:r>
            <a:endParaRPr lang="ru-RU" sz="1800" dirty="0">
              <a:solidFill>
                <a:srgbClr val="3283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C:\Users\User\Documents\ЗАГРУЗКИ\f7218a0a-8804-4bb9-a1e5-801abcc3bb3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52550"/>
            <a:ext cx="3571899" cy="4762532"/>
          </a:xfrm>
          <a:prstGeom prst="rect">
            <a:avLst/>
          </a:prstGeom>
          <a:noFill/>
        </p:spPr>
      </p:pic>
      <p:pic>
        <p:nvPicPr>
          <p:cNvPr id="91139" name="Picture 3" descr="C:\Users\User\Documents\ЗАГРУЗКИ\2020-05-20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43314"/>
            <a:ext cx="4278310" cy="250033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1571612"/>
            <a:ext cx="4143404" cy="1700218"/>
          </a:xfrm>
          <a:prstGeom prst="roundRect">
            <a:avLst/>
          </a:prstGeom>
          <a:solidFill>
            <a:srgbClr val="E3E9FB"/>
          </a:solidFill>
          <a:ln>
            <a:solidFill>
              <a:srgbClr val="C6D5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Изменение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топосъемки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18,0 тыс. рублей;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инженерных изысканий – 500,0 тыс. рублей;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ПСД – 599,0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71570"/>
          </a:xfrm>
        </p:spPr>
        <p:txBody>
          <a:bodyPr/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3283DC"/>
                </a:solidFill>
                <a:latin typeface="Times New Roman" pitchFamily="18" charset="0"/>
                <a:cs typeface="Times New Roman" pitchFamily="18" charset="0"/>
              </a:rPr>
              <a:t>Обеспечение материально-технической базы </a:t>
            </a:r>
            <a:r>
              <a:rPr lang="ru-RU" sz="2000" b="1" dirty="0" smtClean="0">
                <a:solidFill>
                  <a:srgbClr val="3283DC"/>
                </a:solidFill>
              </a:rPr>
              <a:t/>
            </a:r>
            <a:br>
              <a:rPr lang="ru-RU" sz="2000" b="1" dirty="0" smtClean="0">
                <a:solidFill>
                  <a:srgbClr val="3283DC"/>
                </a:solidFill>
              </a:rPr>
            </a:br>
            <a:r>
              <a:rPr lang="ru-RU" sz="2000" b="1" dirty="0" smtClean="0">
                <a:solidFill>
                  <a:srgbClr val="3283DC"/>
                </a:solidFill>
              </a:rPr>
              <a:t> </a:t>
            </a:r>
            <a:br>
              <a:rPr lang="ru-RU" sz="2000" b="1" dirty="0" smtClean="0">
                <a:solidFill>
                  <a:srgbClr val="3283DC"/>
                </a:solidFill>
              </a:rPr>
            </a:br>
            <a:r>
              <a:rPr lang="ru-RU" sz="2000" b="1" dirty="0" smtClean="0">
                <a:solidFill>
                  <a:srgbClr val="3283DC"/>
                </a:solidFill>
              </a:rPr>
              <a:t>здание Красноармейского СДК </a:t>
            </a:r>
            <a:br>
              <a:rPr lang="ru-RU" sz="2000" b="1" dirty="0" smtClean="0">
                <a:solidFill>
                  <a:srgbClr val="3283DC"/>
                </a:solidFill>
              </a:rPr>
            </a:br>
            <a:endParaRPr lang="ru-RU" sz="2000" b="1" dirty="0">
              <a:solidFill>
                <a:srgbClr val="3283D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2071678"/>
            <a:ext cx="585791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2072,8 тыс.рублей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050" dirty="0" smtClean="0">
                <a:solidFill>
                  <a:schemeClr val="tx1"/>
                </a:solidFill>
              </a:rPr>
              <a:t>(кресла и </a:t>
            </a:r>
            <a:r>
              <a:rPr lang="ru-RU" sz="1050" dirty="0" err="1" smtClean="0">
                <a:solidFill>
                  <a:schemeClr val="tx1"/>
                </a:solidFill>
              </a:rPr>
              <a:t>звукотехническое</a:t>
            </a:r>
            <a:r>
              <a:rPr lang="ru-RU" sz="1050" dirty="0" smtClean="0">
                <a:solidFill>
                  <a:schemeClr val="tx1"/>
                </a:solidFill>
              </a:rPr>
              <a:t> оборудование)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38722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D:\Мои документы\ПУБЛИЧНЫЕ СЛУШАНЬЯ\на апрель 2021\фото\Культура\музыкальное оборудование Волочаевский 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14686"/>
            <a:ext cx="3660302" cy="31699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71570"/>
          </a:xfrm>
        </p:spPr>
        <p:txBody>
          <a:bodyPr/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3283DC"/>
                </a:solidFill>
                <a:latin typeface="Times New Roman" pitchFamily="18" charset="0"/>
                <a:cs typeface="Times New Roman" pitchFamily="18" charset="0"/>
              </a:rPr>
              <a:t>Обеспечение материально-технической базы </a:t>
            </a:r>
            <a:r>
              <a:rPr lang="ru-RU" sz="2000" b="1" dirty="0" smtClean="0">
                <a:solidFill>
                  <a:srgbClr val="3283DC"/>
                </a:solidFill>
              </a:rPr>
              <a:t/>
            </a:r>
            <a:br>
              <a:rPr lang="ru-RU" sz="2000" b="1" dirty="0" smtClean="0">
                <a:solidFill>
                  <a:srgbClr val="3283DC"/>
                </a:solidFill>
              </a:rPr>
            </a:br>
            <a:r>
              <a:rPr lang="ru-RU" sz="2000" b="1" dirty="0" smtClean="0">
                <a:solidFill>
                  <a:srgbClr val="3283DC"/>
                </a:solidFill>
              </a:rPr>
              <a:t> </a:t>
            </a:r>
            <a:br>
              <a:rPr lang="ru-RU" sz="2000" b="1" dirty="0" smtClean="0">
                <a:solidFill>
                  <a:srgbClr val="3283DC"/>
                </a:solidFill>
              </a:rPr>
            </a:br>
            <a:r>
              <a:rPr lang="ru-RU" sz="2000" b="1" dirty="0" smtClean="0">
                <a:solidFill>
                  <a:srgbClr val="3283DC"/>
                </a:solidFill>
              </a:rPr>
              <a:t>здание Администрации Красноармейского сельского поселения </a:t>
            </a:r>
            <a:br>
              <a:rPr lang="ru-RU" sz="2000" b="1" dirty="0" smtClean="0">
                <a:solidFill>
                  <a:srgbClr val="3283DC"/>
                </a:solidFill>
              </a:rPr>
            </a:br>
            <a:endParaRPr lang="ru-RU" sz="2000" b="1" dirty="0">
              <a:solidFill>
                <a:srgbClr val="3283D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1571612"/>
            <a:ext cx="4000528" cy="914400"/>
          </a:xfrm>
          <a:prstGeom prst="roundRect">
            <a:avLst/>
          </a:prstGeom>
          <a:solidFill>
            <a:srgbClr val="C6D5F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Замена напольного покрытия в кабинетах – 228,7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2162" name="Picture 2" descr="C:\Users\User\Documents\ЗАГРУЗКИ\e5be7c67-c687-4eed-9646-e660220cad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3214692" cy="435769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429124" y="5786454"/>
            <a:ext cx="4271986" cy="771524"/>
          </a:xfrm>
          <a:prstGeom prst="roundRect">
            <a:avLst/>
          </a:prstGeom>
          <a:solidFill>
            <a:srgbClr val="C6D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Приобретены светильники обеззараживающие бактерицидные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рециркуляторы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– 45,0 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 descr="C:\Users\User\Documents\ЗАГРУЗКИ\42451a6f-1a89-476b-90ce-5b8f0f7c4b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643182"/>
            <a:ext cx="3000396" cy="31320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600" smtClean="0">
                <a:latin typeface="Arial" charset="0"/>
              </a:rPr>
              <a:t>Контактная информация</a:t>
            </a:r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u="sng" smtClean="0">
                <a:latin typeface="Arial" charset="0"/>
              </a:rPr>
              <a:t>Администрация Красноармейского сельского поселения Орловского района Ростовской области</a:t>
            </a:r>
          </a:p>
          <a:p>
            <a:pPr algn="ctr"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347500, Ростовская область, Орловский район, </a:t>
            </a:r>
          </a:p>
          <a:p>
            <a:pPr algn="ctr"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пос. Красноармейский, пер. Красноармейский, д.22</a:t>
            </a:r>
          </a:p>
          <a:p>
            <a:pPr>
              <a:buFont typeface="Arial" charset="0"/>
              <a:buNone/>
            </a:pPr>
            <a:r>
              <a:rPr lang="ru-RU" sz="2000" u="sng" smtClean="0">
                <a:latin typeface="Arial" charset="0"/>
              </a:rPr>
              <a:t>Руководитель:</a:t>
            </a:r>
            <a:r>
              <a:rPr lang="ru-RU" sz="2000" smtClean="0">
                <a:latin typeface="Arial" charset="0"/>
              </a:rPr>
              <a:t> Глава Администрации Красноармейского сельского поселения – Богуш Александр Сергеевич</a:t>
            </a:r>
          </a:p>
          <a:p>
            <a:pPr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Тел.: 8 (86375) 21-7-07;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     8 (86375) 21-7-40;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     8 (86375) 21-8-59.</a:t>
            </a:r>
          </a:p>
          <a:p>
            <a:pPr>
              <a:buFont typeface="Arial" charset="0"/>
              <a:buNone/>
            </a:pPr>
            <a:r>
              <a:rPr lang="en-US" sz="2000" smtClean="0">
                <a:latin typeface="Arial" charset="0"/>
              </a:rPr>
              <a:t>E-mail: </a:t>
            </a:r>
            <a:r>
              <a:rPr lang="en-US" sz="2000" u="sng" smtClean="0">
                <a:latin typeface="Arial" charset="0"/>
                <a:hlinkClick r:id="rId2"/>
              </a:rPr>
              <a:t>sp29309@donpac.ru</a:t>
            </a:r>
            <a:endParaRPr lang="ru-RU" sz="2000" u="sng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000" u="sng" smtClean="0">
                <a:latin typeface="Arial" charset="0"/>
              </a:rPr>
              <a:t>График (режим) работы</a:t>
            </a:r>
            <a:r>
              <a:rPr lang="ru-RU" sz="2000" smtClean="0">
                <a:latin typeface="Arial" charset="0"/>
              </a:rPr>
              <a:t>:</a:t>
            </a:r>
          </a:p>
          <a:p>
            <a:pPr algn="ctr"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понедельник-пятница с 08.00 до 16.00</a:t>
            </a:r>
          </a:p>
          <a:p>
            <a:pPr algn="ctr"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с 12.00 до 13.00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8"/>
          <p:cNvSpPr>
            <a:spLocks noChangeArrowheads="1"/>
          </p:cNvSpPr>
          <p:nvPr/>
        </p:nvSpPr>
        <p:spPr bwMode="auto">
          <a:xfrm>
            <a:off x="323850" y="188913"/>
            <a:ext cx="1620838" cy="4797425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Подготовлена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бюджетная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отчетность</a:t>
            </a:r>
            <a:endParaRPr lang="ru-RU"/>
          </a:p>
        </p:txBody>
      </p:sp>
      <p:sp>
        <p:nvSpPr>
          <p:cNvPr id="17410" name="AutoShape 9"/>
          <p:cNvSpPr>
            <a:spLocks noChangeArrowheads="1"/>
          </p:cNvSpPr>
          <p:nvPr/>
        </p:nvSpPr>
        <p:spPr bwMode="auto">
          <a:xfrm>
            <a:off x="1979613" y="2420938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7411" name="AutoShape 10"/>
          <p:cNvSpPr>
            <a:spLocks noChangeArrowheads="1"/>
          </p:cNvSpPr>
          <p:nvPr/>
        </p:nvSpPr>
        <p:spPr bwMode="auto">
          <a:xfrm>
            <a:off x="2484438" y="188913"/>
            <a:ext cx="1619250" cy="47879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составе форм, предусмотренных п. 11 Инструкции, утвержденной приказом Минфина РФ от 28.12.2010 №191н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AutoShape 11"/>
          <p:cNvSpPr>
            <a:spLocks noChangeArrowheads="1"/>
          </p:cNvSpPr>
          <p:nvPr/>
        </p:nvSpPr>
        <p:spPr bwMode="auto">
          <a:xfrm>
            <a:off x="4211638" y="3141663"/>
            <a:ext cx="503237" cy="325437"/>
          </a:xfrm>
          <a:prstGeom prst="rightArrow">
            <a:avLst>
              <a:gd name="adj1" fmla="val 50000"/>
              <a:gd name="adj2" fmla="val 38659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7413" name="AutoShape 12"/>
          <p:cNvSpPr>
            <a:spLocks noChangeArrowheads="1"/>
          </p:cNvSpPr>
          <p:nvPr/>
        </p:nvSpPr>
        <p:spPr bwMode="auto">
          <a:xfrm>
            <a:off x="4716463" y="188913"/>
            <a:ext cx="1620837" cy="47879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Представлена в Контрольно-счетный орган Орловского района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26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марта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21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года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(заключение по проверке от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05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.0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.20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21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года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17414" name="AutoShape 13"/>
          <p:cNvSpPr>
            <a:spLocks noChangeArrowheads="1"/>
          </p:cNvSpPr>
          <p:nvPr/>
        </p:nvSpPr>
        <p:spPr bwMode="auto">
          <a:xfrm>
            <a:off x="6443663" y="3573463"/>
            <a:ext cx="541337" cy="395287"/>
          </a:xfrm>
          <a:prstGeom prst="rightArrow">
            <a:avLst>
              <a:gd name="adj1" fmla="val 50000"/>
              <a:gd name="adj2" fmla="val 34237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17415" name="AutoShape 14"/>
          <p:cNvSpPr>
            <a:spLocks noChangeArrowheads="1"/>
          </p:cNvSpPr>
          <p:nvPr/>
        </p:nvSpPr>
        <p:spPr bwMode="auto">
          <a:xfrm>
            <a:off x="7019925" y="765175"/>
            <a:ext cx="1619250" cy="47879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Проект отчета за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год представлен в Собрание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Депутатов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26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апреля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21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года</a:t>
            </a:r>
          </a:p>
          <a:p>
            <a:endParaRPr lang="ru-RU" dirty="0"/>
          </a:p>
        </p:txBody>
      </p:sp>
      <p:sp>
        <p:nvSpPr>
          <p:cNvPr id="17416" name="AutoShape 15"/>
          <p:cNvSpPr>
            <a:spLocks noChangeArrowheads="1"/>
          </p:cNvSpPr>
          <p:nvPr/>
        </p:nvSpPr>
        <p:spPr bwMode="auto">
          <a:xfrm>
            <a:off x="971550" y="4437063"/>
            <a:ext cx="7777163" cy="19446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in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Проект отчета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опубликован на официальном сайте Администрации Красноармейского сельского поселения и в Информационном бюллетене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Красноармейского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сельского поселения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29</a:t>
            </a:r>
            <a:r>
              <a:rPr lang="en-US" b="1" dirty="0" smtClean="0">
                <a:latin typeface="Times New Roman" pitchFamily="18" charset="0"/>
              </a:rPr>
              <a:t>.04.20</a:t>
            </a:r>
            <a:r>
              <a:rPr lang="ru-RU" b="1" dirty="0" smtClean="0">
                <a:latin typeface="Times New Roman" pitchFamily="18" charset="0"/>
              </a:rPr>
              <a:t>21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</a:rPr>
              <a:t>№ </a:t>
            </a:r>
            <a:r>
              <a:rPr lang="ru-RU" b="1" dirty="0" smtClean="0">
                <a:latin typeface="Times New Roman" pitchFamily="18" charset="0"/>
              </a:rPr>
              <a:t>190</a:t>
            </a:r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Отчет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опубликован на официальном сайте Администрации Красноармейского сельского поселения и в Информационном бюллетене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Красноармейского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сельского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поселения </a:t>
            </a:r>
            <a:r>
              <a:rPr lang="ru-RU" b="1" smtClean="0">
                <a:latin typeface="Times New Roman" pitchFamily="18" charset="0"/>
              </a:rPr>
              <a:t>27.05.2021 </a:t>
            </a:r>
            <a:r>
              <a:rPr lang="ru-RU" b="1">
                <a:latin typeface="Times New Roman" pitchFamily="18" charset="0"/>
              </a:rPr>
              <a:t>№ </a:t>
            </a:r>
            <a:r>
              <a:rPr lang="ru-RU" b="1" smtClean="0">
                <a:latin typeface="Times New Roman" pitchFamily="18" charset="0"/>
              </a:rPr>
              <a:t>192</a:t>
            </a:r>
            <a:endParaRPr lang="ru-RU" dirty="0"/>
          </a:p>
        </p:txBody>
      </p:sp>
      <p:sp>
        <p:nvSpPr>
          <p:cNvPr id="17417" name="AutoShape 16"/>
          <p:cNvSpPr>
            <a:spLocks noChangeArrowheads="1"/>
          </p:cNvSpPr>
          <p:nvPr/>
        </p:nvSpPr>
        <p:spPr bwMode="auto">
          <a:xfrm>
            <a:off x="250825" y="5300663"/>
            <a:ext cx="649288" cy="395287"/>
          </a:xfrm>
          <a:prstGeom prst="rightArrow">
            <a:avLst>
              <a:gd name="adj1" fmla="val 50000"/>
              <a:gd name="adj2" fmla="val 41064"/>
            </a:avLst>
          </a:prstGeom>
          <a:solidFill>
            <a:srgbClr val="0000FF"/>
          </a:solidFill>
          <a:ln w="9525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Основные характеристики бюджета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Красноармейского сельского поселения за 2020 год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                            тыс. рублей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исполнено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Доходы,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19589,1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20234,6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103,3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Расходы,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22155,9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20232,9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31,3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15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Дефицит –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-2566,8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58204" cy="101122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Структура исполнения доходов бюджета</a:t>
            </a: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>Красноармейского сельского поселения</a:t>
            </a:r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 в 2020 году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				20234,6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44035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61950" y="1627188"/>
          <a:ext cx="8694738" cy="4475162"/>
        </p:xfrm>
        <a:graphic>
          <a:graphicData uri="http://schemas.openxmlformats.org/presentationml/2006/ole">
            <p:oleObj spid="_x0000_s69634" name="Worksheet" r:id="rId3" imgW="7791444" imgH="401004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17375E"/>
                </a:solidFill>
                <a:latin typeface="+mn-lt"/>
              </a:rPr>
              <a:t>Динамика исполнения доходов  бюджета</a:t>
            </a:r>
            <a:r>
              <a:rPr lang="ru-RU" sz="2400" dirty="0" smtClean="0">
                <a:solidFill>
                  <a:srgbClr val="17375E"/>
                </a:solidFill>
              </a:rPr>
              <a:t/>
            </a:r>
            <a:br>
              <a:rPr lang="ru-RU" sz="2400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Красноармейского сельского поселения  </a:t>
            </a:r>
            <a:br>
              <a:rPr lang="ru-RU" sz="2400" b="1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							</a:t>
            </a:r>
            <a:r>
              <a:rPr lang="en-US" sz="1600" dirty="0" smtClean="0"/>
              <a:t>(</a:t>
            </a:r>
            <a:r>
              <a:rPr lang="ru-RU" sz="1600" dirty="0" smtClean="0"/>
              <a:t>тыс. рублей</a:t>
            </a:r>
            <a:r>
              <a:rPr lang="en-US" sz="1600" dirty="0" smtClean="0"/>
              <a:t>)</a:t>
            </a:r>
            <a:endParaRPr lang="ru-RU" sz="1600" dirty="0" smtClean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5" y="1604963"/>
          <a:ext cx="8358245" cy="4051300"/>
        </p:xfrm>
        <a:graphic>
          <a:graphicData uri="http://schemas.openxmlformats.org/presentationml/2006/ole">
            <p:oleObj spid="_x0000_s1026" name="Worksheet" r:id="rId3" imgW="7657999" imgH="362907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Динамика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исполнения</a:t>
            </a:r>
            <a:r>
              <a:rPr lang="ru-RU" sz="2400" b="1" smtClean="0">
                <a:solidFill>
                  <a:srgbClr val="C00000"/>
                </a:solidFill>
              </a:rPr>
              <a:t> собственных доходов бюджета </a:t>
            </a:r>
            <a:r>
              <a:rPr lang="ru-RU" sz="2400" b="1" smtClean="0">
                <a:solidFill>
                  <a:srgbClr val="C00000"/>
                </a:solidFill>
                <a:latin typeface="Arial" charset="0"/>
              </a:rPr>
              <a:t>Красноармейского сельского поселения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en-US" sz="2200" smtClean="0"/>
              <a:t>							</a:t>
            </a:r>
            <a:r>
              <a:rPr lang="ru-RU" sz="1600" b="1" smtClean="0">
                <a:solidFill>
                  <a:srgbClr val="254061"/>
                </a:solidFill>
              </a:rPr>
              <a:t>(тыс. рублей)</a:t>
            </a:r>
            <a:endParaRPr lang="ru-RU" sz="1600" smtClean="0">
              <a:solidFill>
                <a:srgbClr val="254061"/>
              </a:solidFill>
            </a:endParaRPr>
          </a:p>
        </p:txBody>
      </p:sp>
      <p:graphicFrame>
        <p:nvGraphicFramePr>
          <p:cNvPr id="62466" name="Объект 5"/>
          <p:cNvGraphicFramePr>
            <a:graphicFrameLocks noGrp="1"/>
          </p:cNvGraphicFramePr>
          <p:nvPr>
            <p:ph idx="1"/>
          </p:nvPr>
        </p:nvGraphicFramePr>
        <p:xfrm>
          <a:off x="350838" y="2105025"/>
          <a:ext cx="8261350" cy="3752850"/>
        </p:xfrm>
        <a:graphic>
          <a:graphicData uri="http://schemas.openxmlformats.org/presentationml/2006/ole">
            <p:oleObj spid="_x0000_s62466" name="Worksheet" r:id="rId3" imgW="7400832" imgH="336231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008063"/>
          </a:xfrm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rgbClr val="558ED5"/>
                </a:solidFill>
                <a:latin typeface="Arial" charset="0"/>
              </a:rPr>
              <a:t>Безвозмездные поступления</a:t>
            </a:r>
            <a:r>
              <a:rPr lang="ru-RU" sz="2900" b="1" smtClean="0">
                <a:solidFill>
                  <a:srgbClr val="558ED5"/>
                </a:solidFill>
              </a:rPr>
              <a:t> бюджету </a:t>
            </a:r>
            <a:r>
              <a:rPr lang="ru-RU" sz="2900" b="1" smtClean="0">
                <a:solidFill>
                  <a:srgbClr val="558ED5"/>
                </a:solidFill>
                <a:latin typeface="Arial" charset="0"/>
              </a:rPr>
              <a:t>Красноармейского сельского поселения</a:t>
            </a:r>
          </a:p>
        </p:txBody>
      </p:sp>
      <p:graphicFrame>
        <p:nvGraphicFramePr>
          <p:cNvPr id="66605" name="Group 45"/>
          <p:cNvGraphicFramePr>
            <a:graphicFrameLocks noGrp="1"/>
          </p:cNvGraphicFramePr>
          <p:nvPr/>
        </p:nvGraphicFramePr>
        <p:xfrm>
          <a:off x="395288" y="1773238"/>
          <a:ext cx="8332787" cy="3839846"/>
        </p:xfrm>
        <a:graphic>
          <a:graphicData uri="http://schemas.openxmlformats.org/drawingml/2006/table">
            <a:tbl>
              <a:tblPr/>
              <a:tblGrid>
                <a:gridCol w="2400300"/>
                <a:gridCol w="2165350"/>
                <a:gridCol w="1843087"/>
                <a:gridCol w="1924050"/>
              </a:tblGrid>
              <a:tr h="4175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2019 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2020 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темп роста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7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8873,3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10839,5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7484,3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7554,2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1180,6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5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Структура исполнения расходов бюджета</a:t>
            </a: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17375E"/>
                </a:solidFill>
                <a:latin typeface="Times New Roman" pitchFamily="18" charset="0"/>
              </a:rPr>
              <a:t>Красноармейского сельского поселения</a:t>
            </a:r>
            <a:r>
              <a:rPr lang="ru-RU" sz="2400" b="1" dirty="0" smtClean="0">
                <a:solidFill>
                  <a:srgbClr val="17375E"/>
                </a:solidFill>
                <a:latin typeface="Times New Roman" pitchFamily="18" charset="0"/>
              </a:rPr>
              <a:t> в 2020 году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				20232,9</a:t>
            </a:r>
            <a:r>
              <a:rPr lang="ru-RU" sz="1800" b="1" dirty="0" smtClean="0">
                <a:latin typeface="Arial" charset="0"/>
              </a:rPr>
              <a:t> </a:t>
            </a:r>
            <a:r>
              <a:rPr lang="ru-RU" sz="18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7338" y="1498600"/>
          <a:ext cx="8824912" cy="4264025"/>
        </p:xfrm>
        <a:graphic>
          <a:graphicData uri="http://schemas.openxmlformats.org/presentationml/2006/ole">
            <p:oleObj spid="_x0000_s31746" name="Worksheet" r:id="rId3" imgW="7905711" imgH="38194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17375E"/>
                </a:solidFill>
                <a:latin typeface="+mn-lt"/>
              </a:rPr>
              <a:t>Динамика исполнения расходов  бюджета</a:t>
            </a:r>
            <a:r>
              <a:rPr lang="ru-RU" sz="2400" dirty="0" smtClean="0">
                <a:solidFill>
                  <a:srgbClr val="17375E"/>
                </a:solidFill>
              </a:rPr>
              <a:t/>
            </a:r>
            <a:br>
              <a:rPr lang="ru-RU" sz="2400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Красноармейского сельского поселения  </a:t>
            </a:r>
            <a:br>
              <a:rPr lang="ru-RU" sz="2400" b="1" dirty="0" smtClean="0">
                <a:solidFill>
                  <a:srgbClr val="17375E"/>
                </a:solidFill>
              </a:rPr>
            </a:br>
            <a:r>
              <a:rPr lang="ru-RU" sz="2400" b="1" dirty="0" smtClean="0">
                <a:solidFill>
                  <a:srgbClr val="17375E"/>
                </a:solidFill>
              </a:rPr>
              <a:t>  							</a:t>
            </a:r>
            <a:r>
              <a:rPr lang="en-US" sz="1600" dirty="0" smtClean="0"/>
              <a:t>(</a:t>
            </a:r>
            <a:r>
              <a:rPr lang="ru-RU" sz="1600" dirty="0" smtClean="0"/>
              <a:t>тыс. рублей</a:t>
            </a:r>
            <a:r>
              <a:rPr lang="en-US" sz="1600" dirty="0" smtClean="0"/>
              <a:t>)</a:t>
            </a:r>
            <a:endParaRPr lang="ru-RU" sz="1600" dirty="0" smtClean="0"/>
          </a:p>
        </p:txBody>
      </p:sp>
      <p:graphicFrame>
        <p:nvGraphicFramePr>
          <p:cNvPr id="63490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4675" y="1498600"/>
          <a:ext cx="7962900" cy="4445000"/>
        </p:xfrm>
        <a:graphic>
          <a:graphicData uri="http://schemas.openxmlformats.org/presentationml/2006/ole">
            <p:oleObj spid="_x0000_s63490" name="Worksheet" r:id="rId3" imgW="6429434" imgH="3591000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416</Words>
  <Application>Microsoft Office PowerPoint</Application>
  <PresentationFormat>Экран (4:3)</PresentationFormat>
  <Paragraphs>117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Worksheet</vt:lpstr>
      <vt:lpstr>Слайд 1</vt:lpstr>
      <vt:lpstr>Слайд 2</vt:lpstr>
      <vt:lpstr>Основные характеристики бюджета  Красноармейского сельского поселения за 2020 год                                                                                              тыс. рублей </vt:lpstr>
      <vt:lpstr>Структура исполнения доходов бюджета Красноармейского сельского поселения в 2020 году       20234,6 (тыс.рублей)</vt:lpstr>
      <vt:lpstr>Динамика исполнения доходов  бюджета   Красноармейского сельского поселения            (тыс. рублей)</vt:lpstr>
      <vt:lpstr>Динамика исполнения собственных доходов бюджета Красноармейского сельского поселения        (тыс. рублей)</vt:lpstr>
      <vt:lpstr>Безвозмездные поступления бюджету Красноармейского сельского поселения</vt:lpstr>
      <vt:lpstr>Структура исполнения расходов бюджета Красноармейского сельского поселения в 2020 году       20232,9 (тыс.рублей)</vt:lpstr>
      <vt:lpstr>Динамика исполнения расходов  бюджета   Красноармейского сельского поселения            (тыс. рублей)</vt:lpstr>
      <vt:lpstr>Расходы на БЛАГОУСТРОЙСТВО территории Красноармейского сельского поселения  за 2020 год</vt:lpstr>
      <vt:lpstr>Общественная территория, расположенная по адресу:  Ростовская область, Орловский район, п. Красноармейский, ул. Кирова, 10 (благоустройство)</vt:lpstr>
      <vt:lpstr> Обеспечение материально-технической базы    здание Красноармейского СДК  </vt:lpstr>
      <vt:lpstr> Обеспечение материально-технической базы    здание Администрации Красноармейского сельского поселения  </vt:lpstr>
      <vt:lpstr>Контактная информация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 </dc:title>
  <dc:creator>User</dc:creator>
  <cp:lastModifiedBy>User</cp:lastModifiedBy>
  <cp:revision>358</cp:revision>
  <dcterms:created xsi:type="dcterms:W3CDTF">2012-10-21T15:40:11Z</dcterms:created>
  <dcterms:modified xsi:type="dcterms:W3CDTF">2021-05-27T06:07:32Z</dcterms:modified>
</cp:coreProperties>
</file>