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298" r:id="rId3"/>
    <p:sldId id="294" r:id="rId4"/>
    <p:sldId id="288" r:id="rId5"/>
    <p:sldId id="295" r:id="rId6"/>
    <p:sldId id="287" r:id="rId7"/>
    <p:sldId id="265" r:id="rId8"/>
    <p:sldId id="296" r:id="rId9"/>
    <p:sldId id="297" r:id="rId10"/>
    <p:sldId id="299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6B1"/>
    <a:srgbClr val="3283DC"/>
    <a:srgbClr val="1E1EF0"/>
    <a:srgbClr val="C6D5F2"/>
    <a:srgbClr val="E3E9FB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73" autoAdjust="0"/>
    <p:restoredTop sz="94570" autoAdjust="0"/>
  </p:normalViewPr>
  <p:slideViewPr>
    <p:cSldViewPr>
      <p:cViewPr varScale="1">
        <p:scale>
          <a:sx n="92" d="100"/>
          <a:sy n="92" d="100"/>
        </p:scale>
        <p:origin x="-119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0D3810-FAE8-42AE-A260-A2FCEC2C7C8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C88A607D-D2C9-4BB0-9AA7-199420EA17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1638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9778F1-7918-40F6-96E3-5F060B72837D}" type="slidenum">
              <a:rPr lang="ru-RU" smtClean="0"/>
              <a:pPr/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828336-5401-4C54-A674-476344BDA3CF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2BD1-EDB5-47FF-B93F-9BEF9BB509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E1EDCD-24E4-4411-9D9D-07DE33BDABB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721BC7-81CC-4CE3-B015-FE3C2989EF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CA4DB3-47D4-4EF9-898C-574784FD7949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94E6C8-2AC5-474A-91AE-9E9973D291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F57CA3-7E8D-4426-A03C-CBA2BA978CC2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B032E-901B-4103-8AA3-F2856FCCFF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A53E73-75A2-4825-8CCC-143B92379295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D4AA4-7660-4297-BC01-4FEFD498554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F28B44-9FF0-45A5-B680-62A4DF33A463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7BDD61-7AF2-405C-8BC7-0C05A598C5A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9C2DF-9B80-4A91-B2EA-2F33BF96BA86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F60B84-6463-403C-8050-9F7FBEE916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CB3FAE-227C-43E2-9357-154100522EDD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FC86E-F3FB-4E72-B1B8-1EEB91D4AA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33738D-9313-4DF6-A5D0-80ED7E37C444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735744-6A5B-4D69-8BBF-4212F7C4F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E070C-217D-46DD-8CFA-52CF09996DCC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FC1F67-D0C5-4B5A-8215-558AE66E6F0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874AE8-4EE1-4D32-AC0B-CC2853983747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B5C8EC-67FB-40BF-8CE4-3582EA060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BF451-F7F0-43BF-B695-EE4451951CBA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706489-F88E-435F-85ED-CABF6EB0164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E601092A-CFBF-4FE1-B281-62E8767C7CF1}" type="datetimeFigureOut">
              <a:rPr lang="ru-RU"/>
              <a:pPr>
                <a:defRPr/>
              </a:pPr>
              <a:t>23.05.2017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effectLst/>
                <a:latin typeface="+mn-lt"/>
              </a:defRPr>
            </a:lvl1pPr>
          </a:lstStyle>
          <a:p>
            <a:pPr>
              <a:defRPr/>
            </a:pPr>
            <a:fld id="{70B6D708-6EF0-45E8-BC80-754B7AB3A6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  <p:sldLayoutId id="21474836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750" y="188913"/>
            <a:ext cx="8064500" cy="1727200"/>
          </a:xfrm>
          <a:solidFill>
            <a:srgbClr val="5B96B1"/>
          </a:solidFill>
          <a:ln w="25400" cap="flat" algn="ctr">
            <a:solidFill>
              <a:srgbClr val="385D8A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ru-RU" sz="2500" dirty="0" smtClean="0">
                <a:latin typeface="+mn-lt"/>
                <a:ea typeface="+mn-ea"/>
                <a:cs typeface="+mn-cs"/>
              </a:rPr>
              <a:t>Администрация Красноармейского сельского поселения Орловского района Ростовской области</a:t>
            </a:r>
            <a:endParaRPr lang="ru-RU" sz="2500" dirty="0">
              <a:latin typeface="+mn-lt"/>
              <a:ea typeface="+mn-ea"/>
              <a:cs typeface="+mn-cs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750" y="2276475"/>
            <a:ext cx="8064500" cy="324008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eaLnBrk="1" hangingPunct="1">
              <a:defRPr/>
            </a:pPr>
            <a:endParaRPr lang="ru-RU" b="1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Исполнение бюджета Красноармейского сельского поселения</a:t>
            </a:r>
          </a:p>
          <a:p>
            <a:pPr eaLnBrk="1" hangingPunct="1">
              <a:defRPr/>
            </a:pPr>
            <a:r>
              <a:rPr lang="ru-RU" b="1" smtClean="0">
                <a:solidFill>
                  <a:schemeClr val="tx1"/>
                </a:solidFill>
              </a:rPr>
              <a:t> </a:t>
            </a:r>
          </a:p>
          <a:p>
            <a:pPr eaLnBrk="1" hangingPunct="1">
              <a:defRPr/>
            </a:pPr>
            <a:r>
              <a:rPr lang="ru-RU" sz="3400" b="1" u="sng" smtClean="0">
                <a:solidFill>
                  <a:schemeClr val="tx1"/>
                </a:solidFill>
              </a:rPr>
              <a:t>за </a:t>
            </a:r>
            <a:r>
              <a:rPr lang="ru-RU" sz="3400" b="1" u="sng" smtClean="0">
                <a:solidFill>
                  <a:schemeClr val="tx1"/>
                </a:solidFill>
                <a:latin typeface="Arial" charset="0"/>
              </a:rPr>
              <a:t>2016</a:t>
            </a:r>
            <a:r>
              <a:rPr lang="ru-RU" sz="3400" b="1" u="sng" smtClean="0">
                <a:solidFill>
                  <a:schemeClr val="tx1"/>
                </a:solidFill>
              </a:rPr>
              <a:t> 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337"/>
          </a:xfrm>
        </p:spPr>
        <p:txBody>
          <a:bodyPr/>
          <a:lstStyle/>
          <a:p>
            <a:r>
              <a:rPr lang="ru-RU" sz="3600" smtClean="0">
                <a:latin typeface="Arial" charset="0"/>
              </a:rPr>
              <a:t>Контактная информация</a:t>
            </a:r>
          </a:p>
        </p:txBody>
      </p:sp>
      <p:sp>
        <p:nvSpPr>
          <p:cNvPr id="68610" name="Rectangle 3"/>
          <p:cNvSpPr>
            <a:spLocks noGrp="1"/>
          </p:cNvSpPr>
          <p:nvPr>
            <p:ph type="body" idx="1"/>
          </p:nvPr>
        </p:nvSpPr>
        <p:spPr>
          <a:xfrm>
            <a:off x="457200" y="1268413"/>
            <a:ext cx="8229600" cy="5113337"/>
          </a:xfrm>
        </p:spPr>
        <p:txBody>
          <a:bodyPr/>
          <a:lstStyle/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Администрация Красноармейского сельского поселения Орловского района Ростовской области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347500, Ростовская область, Орловский район, 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пос. Красноармейский, пер. Красноармейский, д.22</a:t>
            </a:r>
          </a:p>
          <a:p>
            <a:pPr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Руководитель:</a:t>
            </a:r>
            <a:r>
              <a:rPr lang="ru-RU" sz="2000" smtClean="0">
                <a:latin typeface="Arial" charset="0"/>
              </a:rPr>
              <a:t> Глава Администрации Красноармейского сельского поселения – Богуш Александр Сергеевич</a:t>
            </a:r>
          </a:p>
          <a:p>
            <a:pPr>
              <a:buFont typeface="Arial" charset="0"/>
              <a:buNone/>
            </a:pPr>
            <a:endParaRPr lang="ru-RU" sz="2000" smtClean="0">
              <a:latin typeface="Arial" charset="0"/>
            </a:endParaRP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Тел.: 8 (86375) 21-7-07;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21-7-40;</a:t>
            </a:r>
          </a:p>
          <a:p>
            <a:pPr>
              <a:buFont typeface="Arial" charset="0"/>
              <a:buNone/>
            </a:pPr>
            <a:r>
              <a:rPr lang="ru-RU" sz="2000" smtClean="0">
                <a:latin typeface="Arial" charset="0"/>
              </a:rPr>
              <a:t>          8 (86375) 21-8-59.</a:t>
            </a:r>
          </a:p>
          <a:p>
            <a:pPr>
              <a:buFont typeface="Arial" charset="0"/>
              <a:buNone/>
            </a:pPr>
            <a:r>
              <a:rPr lang="en-US" sz="2000" smtClean="0">
                <a:latin typeface="Arial" charset="0"/>
              </a:rPr>
              <a:t>E-mail: </a:t>
            </a:r>
            <a:r>
              <a:rPr lang="en-US" sz="2000" u="sng" smtClean="0">
                <a:latin typeface="Arial" charset="0"/>
                <a:hlinkClick r:id="rId2"/>
              </a:rPr>
              <a:t>sp29309@donpac.ru</a:t>
            </a:r>
            <a:endParaRPr lang="ru-RU" sz="2000" u="sng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2000" u="sng" smtClean="0">
                <a:latin typeface="Arial" charset="0"/>
              </a:rPr>
              <a:t>График (режим) работы</a:t>
            </a:r>
            <a:r>
              <a:rPr lang="ru-RU" sz="2000" smtClean="0">
                <a:latin typeface="Arial" charset="0"/>
              </a:rPr>
              <a:t>: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понедельник-пятница с 08.00 до 16.00</a:t>
            </a:r>
          </a:p>
          <a:p>
            <a:pPr algn="ctr">
              <a:buFont typeface="Arial" charset="0"/>
              <a:buNone/>
            </a:pPr>
            <a:r>
              <a:rPr lang="ru-RU" sz="2000" smtClean="0">
                <a:latin typeface="Arial" charset="0"/>
              </a:rPr>
              <a:t>перерыв с 12.00 до 13.00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AutoShape 8"/>
          <p:cNvSpPr>
            <a:spLocks noChangeArrowheads="1"/>
          </p:cNvSpPr>
          <p:nvPr/>
        </p:nvSpPr>
        <p:spPr bwMode="auto">
          <a:xfrm>
            <a:off x="323850" y="188913"/>
            <a:ext cx="1620838" cy="4797425"/>
          </a:xfrm>
          <a:prstGeom prst="roundRect">
            <a:avLst>
              <a:gd name="adj" fmla="val 16667"/>
            </a:avLst>
          </a:prstGeom>
          <a:solidFill>
            <a:srgbClr val="0099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 sz="1600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Подготовлена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бюджетная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отчетность</a:t>
            </a:r>
            <a:endParaRPr lang="ru-RU"/>
          </a:p>
        </p:txBody>
      </p:sp>
      <p:sp>
        <p:nvSpPr>
          <p:cNvPr id="17410" name="AutoShape 9"/>
          <p:cNvSpPr>
            <a:spLocks noChangeArrowheads="1"/>
          </p:cNvSpPr>
          <p:nvPr/>
        </p:nvSpPr>
        <p:spPr bwMode="auto">
          <a:xfrm>
            <a:off x="1979613" y="2420938"/>
            <a:ext cx="504825" cy="287337"/>
          </a:xfrm>
          <a:prstGeom prst="rightArrow">
            <a:avLst>
              <a:gd name="adj1" fmla="val 50000"/>
              <a:gd name="adj2" fmla="val 43923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1" name="AutoShape 10"/>
          <p:cNvSpPr>
            <a:spLocks noChangeArrowheads="1"/>
          </p:cNvSpPr>
          <p:nvPr/>
        </p:nvSpPr>
        <p:spPr bwMode="auto">
          <a:xfrm>
            <a:off x="2484438" y="188913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66CC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Принята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финансовым отделом Администра-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ции Орловского района </a:t>
            </a: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15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февраля</a:t>
            </a: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2017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endParaRPr lang="ru-RU"/>
          </a:p>
        </p:txBody>
      </p:sp>
      <p:sp>
        <p:nvSpPr>
          <p:cNvPr id="17412" name="AutoShape 11"/>
          <p:cNvSpPr>
            <a:spLocks noChangeArrowheads="1"/>
          </p:cNvSpPr>
          <p:nvPr/>
        </p:nvSpPr>
        <p:spPr bwMode="auto">
          <a:xfrm>
            <a:off x="4211638" y="3141663"/>
            <a:ext cx="503237" cy="325437"/>
          </a:xfrm>
          <a:prstGeom prst="rightArrow">
            <a:avLst>
              <a:gd name="adj1" fmla="val 50000"/>
              <a:gd name="adj2" fmla="val 38659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3" name="AutoShape 12"/>
          <p:cNvSpPr>
            <a:spLocks noChangeArrowheads="1"/>
          </p:cNvSpPr>
          <p:nvPr/>
        </p:nvSpPr>
        <p:spPr bwMode="auto">
          <a:xfrm>
            <a:off x="4716463" y="188913"/>
            <a:ext cx="1620837" cy="4787900"/>
          </a:xfrm>
          <a:prstGeom prst="roundRect">
            <a:avLst>
              <a:gd name="adj" fmla="val 16667"/>
            </a:avLst>
          </a:prstGeom>
          <a:solidFill>
            <a:srgbClr val="99FFCC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Представлена в Контрольно-счетный орган Орловского района</a:t>
            </a: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15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марта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2017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(заключение по проверке от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22.03.2017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)</a:t>
            </a:r>
            <a:endParaRPr lang="ru-RU"/>
          </a:p>
        </p:txBody>
      </p:sp>
      <p:sp>
        <p:nvSpPr>
          <p:cNvPr id="17414" name="AutoShape 13"/>
          <p:cNvSpPr>
            <a:spLocks noChangeArrowheads="1"/>
          </p:cNvSpPr>
          <p:nvPr/>
        </p:nvSpPr>
        <p:spPr bwMode="auto">
          <a:xfrm>
            <a:off x="6443663" y="3573463"/>
            <a:ext cx="541337" cy="395287"/>
          </a:xfrm>
          <a:prstGeom prst="rightArrow">
            <a:avLst>
              <a:gd name="adj1" fmla="val 50000"/>
              <a:gd name="adj2" fmla="val 34237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  <p:sp>
        <p:nvSpPr>
          <p:cNvPr id="17415" name="AutoShape 14"/>
          <p:cNvSpPr>
            <a:spLocks noChangeArrowheads="1"/>
          </p:cNvSpPr>
          <p:nvPr/>
        </p:nvSpPr>
        <p:spPr bwMode="auto">
          <a:xfrm>
            <a:off x="7019925" y="765175"/>
            <a:ext cx="1619250" cy="47879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endParaRPr lang="ru-RU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Проект отчета за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2016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год представлен в Собрание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Депутатов</a:t>
            </a:r>
          </a:p>
          <a:p>
            <a:pPr algn="ctr"/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27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апреля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2017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года</a:t>
            </a:r>
          </a:p>
          <a:p>
            <a:endParaRPr lang="ru-RU"/>
          </a:p>
        </p:txBody>
      </p:sp>
      <p:sp>
        <p:nvSpPr>
          <p:cNvPr id="17416" name="AutoShape 15"/>
          <p:cNvSpPr>
            <a:spLocks noChangeArrowheads="1"/>
          </p:cNvSpPr>
          <p:nvPr/>
        </p:nvSpPr>
        <p:spPr bwMode="auto">
          <a:xfrm>
            <a:off x="971550" y="4437063"/>
            <a:ext cx="7561263" cy="1944687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 algn="in">
            <a:solidFill>
              <a:srgbClr val="000000"/>
            </a:solidFill>
            <a:round/>
            <a:headEnd/>
            <a:tailEnd/>
          </a:ln>
        </p:spPr>
        <p:txBody>
          <a:bodyPr lIns="36576" tIns="36576" rIns="36576" bIns="36576"/>
          <a:lstStyle/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Проект отчета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 опубликован на официальном сайте Администрации Красноармейского сельского поселения и в официальном издании 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«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Информационный бюллетень</a:t>
            </a:r>
            <a:r>
              <a:rPr lang="en-US">
                <a:solidFill>
                  <a:srgbClr val="000000"/>
                </a:solidFill>
                <a:latin typeface="Times New Roman" pitchFamily="18" charset="0"/>
              </a:rPr>
              <a:t>» </a:t>
            </a:r>
            <a:r>
              <a:rPr lang="en-US" b="1">
                <a:solidFill>
                  <a:srgbClr val="000000"/>
                </a:solidFill>
                <a:latin typeface="Times New Roman" pitchFamily="18" charset="0"/>
              </a:rPr>
              <a:t>28.04.2017 № 123</a:t>
            </a:r>
            <a:endParaRPr lang="ru-RU" b="1">
              <a:solidFill>
                <a:srgbClr val="000000"/>
              </a:solidFill>
              <a:latin typeface="Times New Roman" pitchFamily="18" charset="0"/>
            </a:endParaRPr>
          </a:p>
          <a:p>
            <a:pPr algn="ctr"/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Отчет </a:t>
            </a:r>
            <a:r>
              <a:rPr lang="ru-RU">
                <a:solidFill>
                  <a:srgbClr val="000000"/>
                </a:solidFill>
                <a:latin typeface="Times New Roman" pitchFamily="18" charset="0"/>
              </a:rPr>
              <a:t>опубликован на официальном сайте Администрации Красноармейского сельского поселения и в официальном издании «Информационный бюллетень </a:t>
            </a:r>
            <a:r>
              <a:rPr lang="ru-RU" b="1">
                <a:solidFill>
                  <a:srgbClr val="000000"/>
                </a:solidFill>
                <a:latin typeface="Times New Roman" pitchFamily="18" charset="0"/>
              </a:rPr>
              <a:t>19.05.2017 № 126</a:t>
            </a:r>
            <a:endParaRPr lang="ru-RU"/>
          </a:p>
        </p:txBody>
      </p:sp>
      <p:sp>
        <p:nvSpPr>
          <p:cNvPr id="17417" name="AutoShape 16"/>
          <p:cNvSpPr>
            <a:spLocks noChangeArrowheads="1"/>
          </p:cNvSpPr>
          <p:nvPr/>
        </p:nvSpPr>
        <p:spPr bwMode="auto">
          <a:xfrm>
            <a:off x="250825" y="5300663"/>
            <a:ext cx="649288" cy="395287"/>
          </a:xfrm>
          <a:prstGeom prst="rightArrow">
            <a:avLst>
              <a:gd name="adj1" fmla="val 50000"/>
              <a:gd name="adj2" fmla="val 41064"/>
            </a:avLst>
          </a:prstGeom>
          <a:solidFill>
            <a:srgbClr val="0000FF"/>
          </a:solidFill>
          <a:ln w="9525" algn="in">
            <a:solidFill>
              <a:srgbClr val="000000"/>
            </a:solidFill>
            <a:miter lim="800000"/>
            <a:headEnd/>
            <a:tailEnd/>
          </a:ln>
        </p:spPr>
        <p:txBody>
          <a:bodyPr lIns="36576" tIns="36576" rIns="36576" bIns="36576"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6" name="Заголовок 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0668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доходов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2016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2200" b="1" smtClean="0">
                <a:latin typeface="Arial" charset="0"/>
              </a:rPr>
              <a:t>17197,8</a:t>
            </a:r>
            <a:r>
              <a:rPr lang="ru-RU" sz="1800" b="1" smtClean="0">
                <a:latin typeface="Arial" charset="0"/>
              </a:rPr>
              <a:t>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44035" name="Содержимое 3"/>
          <p:cNvGraphicFramePr>
            <a:graphicFrameLocks noGrp="1"/>
          </p:cNvGraphicFramePr>
          <p:nvPr>
            <p:ph idx="4294967295"/>
          </p:nvPr>
        </p:nvGraphicFramePr>
        <p:xfrm>
          <a:off x="569913" y="1543050"/>
          <a:ext cx="7980362" cy="4667250"/>
        </p:xfrm>
        <a:graphic>
          <a:graphicData uri="http://schemas.openxmlformats.org/presentationml/2006/ole">
            <p:oleObj spid="_x0000_s44035" name="Лист" r:id="rId3" imgW="9658207" imgH="564842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доходов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1026" name="Содержимое 3"/>
          <p:cNvGraphicFramePr>
            <a:graphicFrameLocks noGrp="1"/>
          </p:cNvGraphicFramePr>
          <p:nvPr>
            <p:ph idx="1"/>
          </p:nvPr>
        </p:nvGraphicFramePr>
        <p:xfrm>
          <a:off x="950913" y="1604963"/>
          <a:ext cx="7362825" cy="4591050"/>
        </p:xfrm>
        <a:graphic>
          <a:graphicData uri="http://schemas.openxmlformats.org/presentationml/2006/ole">
            <p:oleObj spid="_x0000_s1026" name="Лист" r:id="rId3" imgW="8248460" imgH="5143500" progId="Excel.Sheet.8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Заголовок 1"/>
          <p:cNvSpPr>
            <a:spLocks noGrp="1"/>
          </p:cNvSpPr>
          <p:nvPr>
            <p:ph type="title"/>
          </p:nvPr>
        </p:nvSpPr>
        <p:spPr>
          <a:xfrm>
            <a:off x="468313" y="549275"/>
            <a:ext cx="8229600" cy="1143000"/>
          </a:xfrm>
        </p:spPr>
        <p:txBody>
          <a:bodyPr/>
          <a:lstStyle/>
          <a:p>
            <a:pPr eaLnBrk="1" hangingPunct="1"/>
            <a:r>
              <a:rPr lang="ru-RU" sz="2400" b="1" smtClean="0">
                <a:solidFill>
                  <a:srgbClr val="C00000"/>
                </a:solidFill>
              </a:rPr>
              <a:t>Динамика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исполнения</a:t>
            </a:r>
            <a:r>
              <a:rPr lang="ru-RU" sz="2400" b="1" smtClean="0">
                <a:solidFill>
                  <a:srgbClr val="C00000"/>
                </a:solidFill>
              </a:rPr>
              <a:t> собственных доходов бюджета </a:t>
            </a:r>
            <a:r>
              <a:rPr lang="ru-RU" sz="2400" b="1" smtClean="0">
                <a:solidFill>
                  <a:srgbClr val="C00000"/>
                </a:solidFill>
                <a:latin typeface="Arial" charset="0"/>
              </a:rPr>
              <a:t>Красноармейского сельского поселения</a:t>
            </a:r>
            <a:r>
              <a:rPr lang="ru-RU" sz="2200" smtClean="0"/>
              <a:t/>
            </a:r>
            <a:br>
              <a:rPr lang="ru-RU" sz="2200" smtClean="0"/>
            </a:br>
            <a:r>
              <a:rPr lang="en-US" sz="2200" smtClean="0"/>
              <a:t>							</a:t>
            </a:r>
            <a:r>
              <a:rPr lang="ru-RU" sz="1600" b="1" smtClean="0">
                <a:solidFill>
                  <a:srgbClr val="254061"/>
                </a:solidFill>
              </a:rPr>
              <a:t>(тыс. рублей)</a:t>
            </a:r>
            <a:endParaRPr lang="ru-RU" sz="1600" smtClean="0">
              <a:solidFill>
                <a:srgbClr val="254061"/>
              </a:solidFill>
            </a:endParaRPr>
          </a:p>
        </p:txBody>
      </p:sp>
      <p:graphicFrame>
        <p:nvGraphicFramePr>
          <p:cNvPr id="62466" name="Объект 5"/>
          <p:cNvGraphicFramePr>
            <a:graphicFrameLocks noGrp="1"/>
          </p:cNvGraphicFramePr>
          <p:nvPr>
            <p:ph idx="1"/>
          </p:nvPr>
        </p:nvGraphicFramePr>
        <p:xfrm>
          <a:off x="352425" y="1752600"/>
          <a:ext cx="8294688" cy="4676775"/>
        </p:xfrm>
        <a:graphic>
          <a:graphicData uri="http://schemas.openxmlformats.org/presentationml/2006/ole">
            <p:oleObj spid="_x0000_s62466" name="Лист" r:id="rId3" imgW="9477327" imgH="5343668" progId="Excel.Sheet.8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008063"/>
          </a:xfrm>
        </p:spPr>
        <p:txBody>
          <a:bodyPr/>
          <a:lstStyle/>
          <a:p>
            <a:pPr eaLnBrk="1" hangingPunct="1"/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Безвозмездные поступления</a:t>
            </a:r>
            <a:r>
              <a:rPr lang="ru-RU" sz="2900" b="1" smtClean="0">
                <a:solidFill>
                  <a:srgbClr val="558ED5"/>
                </a:solidFill>
              </a:rPr>
              <a:t> бюджету </a:t>
            </a:r>
            <a:r>
              <a:rPr lang="ru-RU" sz="2900" b="1" smtClean="0">
                <a:solidFill>
                  <a:srgbClr val="558ED5"/>
                </a:solidFill>
                <a:latin typeface="Arial" charset="0"/>
              </a:rPr>
              <a:t>Красноармейского сельского поселения</a:t>
            </a:r>
          </a:p>
        </p:txBody>
      </p:sp>
      <p:graphicFrame>
        <p:nvGraphicFramePr>
          <p:cNvPr id="66604" name="Group 44"/>
          <p:cNvGraphicFramePr>
            <a:graphicFrameLocks noGrp="1"/>
          </p:cNvGraphicFramePr>
          <p:nvPr/>
        </p:nvGraphicFramePr>
        <p:xfrm>
          <a:off x="395288" y="1773238"/>
          <a:ext cx="8332787" cy="3840162"/>
        </p:xfrm>
        <a:graphic>
          <a:graphicData uri="http://schemas.openxmlformats.org/drawingml/2006/table">
            <a:tbl>
              <a:tblPr/>
              <a:tblGrid>
                <a:gridCol w="2400300"/>
                <a:gridCol w="2165350"/>
                <a:gridCol w="1843087"/>
                <a:gridCol w="1924050"/>
              </a:tblGrid>
              <a:tr h="417513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Наименование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2015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2016 год (факт)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темп роста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тыс. рублей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17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ИТОГО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5924,4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5919,5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99,9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в том числе: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Дотации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5040,3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4616,9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91,6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50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Субвенции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164,9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175,0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106,1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862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719,2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</a:rPr>
                        <a:t>1127,6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</a:rPr>
                        <a:t>156,9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Структура исполнения расходов бюджета</a:t>
            </a: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/>
            </a:r>
            <a:b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</a:br>
            <a:r>
              <a:rPr lang="ru-RU" sz="2400" smtClean="0">
                <a:solidFill>
                  <a:srgbClr val="17375E"/>
                </a:solidFill>
                <a:latin typeface="Times New Roman" pitchFamily="18" charset="0"/>
              </a:rPr>
              <a:t>Красноармейского сельского поселения</a:t>
            </a:r>
            <a:r>
              <a:rPr lang="ru-RU" sz="2400" b="1" smtClean="0">
                <a:solidFill>
                  <a:srgbClr val="17375E"/>
                </a:solidFill>
                <a:latin typeface="Times New Roman" pitchFamily="18" charset="0"/>
              </a:rPr>
              <a:t> в 2016 году</a:t>
            </a:r>
            <a:r>
              <a:rPr lang="ru-RU" sz="2200" b="1" smtClean="0"/>
              <a:t/>
            </a:r>
            <a:br>
              <a:rPr lang="ru-RU" sz="2200" b="1" smtClean="0"/>
            </a:br>
            <a:r>
              <a:rPr lang="ru-RU" sz="2200" b="1" smtClean="0"/>
              <a:t>						</a:t>
            </a:r>
            <a:r>
              <a:rPr lang="ru-RU" sz="2200" b="1" smtClean="0">
                <a:latin typeface="Arial" charset="0"/>
              </a:rPr>
              <a:t>15146,0</a:t>
            </a:r>
            <a:r>
              <a:rPr lang="ru-RU" sz="1800" b="1" smtClean="0">
                <a:latin typeface="Arial" charset="0"/>
              </a:rPr>
              <a:t> </a:t>
            </a:r>
            <a:r>
              <a:rPr lang="ru-RU" sz="180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31746" name="Содержимое 3"/>
          <p:cNvGraphicFramePr>
            <a:graphicFrameLocks noGrp="1"/>
          </p:cNvGraphicFramePr>
          <p:nvPr>
            <p:ph idx="1"/>
          </p:nvPr>
        </p:nvGraphicFramePr>
        <p:xfrm>
          <a:off x="600075" y="1584325"/>
          <a:ext cx="8148638" cy="4368800"/>
        </p:xfrm>
        <a:graphic>
          <a:graphicData uri="http://schemas.openxmlformats.org/presentationml/2006/ole">
            <p:oleObj spid="_x0000_s31746" name="Лист" r:id="rId3" imgW="9010555" imgH="497205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1" dirty="0" smtClean="0">
                <a:solidFill>
                  <a:srgbClr val="17375E"/>
                </a:solidFill>
                <a:latin typeface="+mn-lt"/>
              </a:rPr>
              <a:t>Динамика исполнения расходов  бюджета</a:t>
            </a:r>
            <a:r>
              <a:rPr lang="ru-RU" sz="2400" dirty="0" smtClean="0">
                <a:solidFill>
                  <a:srgbClr val="17375E"/>
                </a:solidFill>
              </a:rPr>
              <a:t/>
            </a:r>
            <a:br>
              <a:rPr lang="ru-RU" sz="2400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Красноармейского сельского поселения  </a:t>
            </a:r>
            <a:br>
              <a:rPr lang="ru-RU" sz="2400" b="1" dirty="0" smtClean="0">
                <a:solidFill>
                  <a:srgbClr val="17375E"/>
                </a:solidFill>
              </a:rPr>
            </a:br>
            <a:r>
              <a:rPr lang="ru-RU" sz="2400" b="1" dirty="0" smtClean="0">
                <a:solidFill>
                  <a:srgbClr val="17375E"/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тыс. рублей</a:t>
            </a:r>
            <a:r>
              <a:rPr lang="en-US" sz="1600" dirty="0" smtClean="0"/>
              <a:t>)</a:t>
            </a:r>
            <a:endParaRPr lang="ru-RU" sz="1600" dirty="0" smtClean="0"/>
          </a:p>
        </p:txBody>
      </p:sp>
      <p:graphicFrame>
        <p:nvGraphicFramePr>
          <p:cNvPr id="63490" name="Содержимое 3"/>
          <p:cNvGraphicFramePr>
            <a:graphicFrameLocks noGrp="1"/>
          </p:cNvGraphicFramePr>
          <p:nvPr>
            <p:ph idx="1"/>
          </p:nvPr>
        </p:nvGraphicFramePr>
        <p:xfrm>
          <a:off x="900113" y="1628775"/>
          <a:ext cx="7451725" cy="4591050"/>
        </p:xfrm>
        <a:graphic>
          <a:graphicData uri="http://schemas.openxmlformats.org/presentationml/2006/ole">
            <p:oleObj spid="_x0000_s63490" name="Лист" r:id="rId3" imgW="8286607" imgH="5105352" progId="Excel.Sheet.8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962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СВЕДЕНИЯ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о численности и оплате труда муниципальных служащих и работников Администрации Красноармейского сельского поселения</a:t>
            </a:r>
            <a:br>
              <a:rPr lang="ru-RU" sz="2000" smtClean="0">
                <a:latin typeface="Times New Roman" pitchFamily="18" charset="0"/>
              </a:rPr>
            </a:br>
            <a:r>
              <a:rPr lang="ru-RU" sz="2000" smtClean="0">
                <a:latin typeface="Times New Roman" pitchFamily="18" charset="0"/>
              </a:rPr>
              <a:t>2016 год.</a:t>
            </a:r>
          </a:p>
        </p:txBody>
      </p:sp>
      <p:graphicFrame>
        <p:nvGraphicFramePr>
          <p:cNvPr id="77928" name="Group 104"/>
          <p:cNvGraphicFramePr>
            <a:graphicFrameLocks noGrp="1"/>
          </p:cNvGraphicFramePr>
          <p:nvPr/>
        </p:nvGraphicFramePr>
        <p:xfrm>
          <a:off x="457200" y="2349500"/>
          <a:ext cx="8229600" cy="3776663"/>
        </p:xfrm>
        <a:graphic>
          <a:graphicData uri="http://schemas.openxmlformats.org/drawingml/2006/table">
            <a:tbl>
              <a:tblPr/>
              <a:tblGrid>
                <a:gridCol w="3065463"/>
                <a:gridCol w="2103437"/>
                <a:gridCol w="3060700"/>
              </a:tblGrid>
              <a:tr h="10477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категории персонала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работников, человек,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 на конец отчетного периода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фактические затраты на денежное содержание, тыс. рублей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5B96B1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Муниципальные должности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654,1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Должности муниципальной службы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2122,9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Другой персонал состоящий в штате администрации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538,3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должностей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ru-R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3315,3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6D5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1928</TotalTime>
  <Words>296</Words>
  <Application>Microsoft Office PowerPoint</Application>
  <PresentationFormat>Экран (4:3)</PresentationFormat>
  <Paragraphs>97</Paragraphs>
  <Slides>10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Times New Roman</vt:lpstr>
      <vt:lpstr>Тема Office</vt:lpstr>
      <vt:lpstr>Лист</vt:lpstr>
      <vt:lpstr>Администрация Красноармейского сельского поселения Орловского района Ростовской области</vt:lpstr>
      <vt:lpstr>Слайд 2</vt:lpstr>
      <vt:lpstr>Структура исполнения доходов бюджета Красноармейского сельского поселения в 2016 году       17197,8 (тыс.рублей)</vt:lpstr>
      <vt:lpstr>Динамика исполнения доходов  бюджета   Красноармейского сельского поселения            (тыс. рублей)</vt:lpstr>
      <vt:lpstr>Динамика исполнения собственных доходов бюджета Красноармейского сельского поселения        (тыс. рублей)</vt:lpstr>
      <vt:lpstr>Безвозмездные поступления бюджету Красноармейского сельского поселения</vt:lpstr>
      <vt:lpstr>Структура исполнения расходов бюджета Красноармейского сельского поселения в 2016 году       15146,0 (тыс.рублей)</vt:lpstr>
      <vt:lpstr>Динамика исполнения расходов  бюджета   Красноармейского сельского поселения            (тыс. рублей)</vt:lpstr>
      <vt:lpstr>СВЕДЕНИЯ о численности и оплате труда муниципальных служащих и работников Администрации Красноармейского сельского поселения 2016 год.</vt:lpstr>
      <vt:lpstr>Контактная информация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 </dc:title>
  <dc:creator>User</dc:creator>
  <cp:lastModifiedBy>Бухгалтер</cp:lastModifiedBy>
  <cp:revision>217</cp:revision>
  <dcterms:created xsi:type="dcterms:W3CDTF">2012-10-21T15:40:11Z</dcterms:created>
  <dcterms:modified xsi:type="dcterms:W3CDTF">2017-05-23T05:58:28Z</dcterms:modified>
</cp:coreProperties>
</file>