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93" r:id="rId2"/>
    <p:sldId id="294" r:id="rId3"/>
    <p:sldId id="288" r:id="rId4"/>
    <p:sldId id="295" r:id="rId5"/>
    <p:sldId id="287" r:id="rId6"/>
    <p:sldId id="265" r:id="rId7"/>
    <p:sldId id="296" r:id="rId8"/>
    <p:sldId id="297" r:id="rId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B96B1"/>
    <a:srgbClr val="3283DC"/>
    <a:srgbClr val="1E1EF0"/>
    <a:srgbClr val="C6D5F2"/>
    <a:srgbClr val="E3E9FB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773" autoAdjust="0"/>
    <p:restoredTop sz="94570" autoAdjust="0"/>
  </p:normalViewPr>
  <p:slideViewPr>
    <p:cSldViewPr>
      <p:cViewPr varScale="1">
        <p:scale>
          <a:sx n="92" d="100"/>
          <a:sy n="92" d="100"/>
        </p:scale>
        <p:origin x="-119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-2904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403AF172-89E1-4E44-BB65-EF23FFB73025}" type="datetimeFigureOut">
              <a:rPr lang="ru-RU"/>
              <a:pPr>
                <a:defRPr/>
              </a:pPr>
              <a:t>19.05.2016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232FB401-BA1B-4535-89C0-CF70C5F393B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6387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C157C4D-A7C7-4D1C-9DCF-588CC91D0FBD}" type="slidenum">
              <a:rPr lang="ru-RU" smtClean="0"/>
              <a:pPr/>
              <a:t>1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9D655C-C545-435E-AE60-DA77BB2EBDD8}" type="datetimeFigureOut">
              <a:rPr lang="ru-RU"/>
              <a:pPr>
                <a:defRPr/>
              </a:pPr>
              <a:t>19.05.2016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DFD0AB-4645-4041-9BAA-1A658F40679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EA0F54-D35E-4C30-AFA8-5E0FE919E07A}" type="datetimeFigureOut">
              <a:rPr lang="ru-RU"/>
              <a:pPr>
                <a:defRPr/>
              </a:pPr>
              <a:t>19.05.2016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4392B1-D3DE-401F-A32C-C9A52B5CF43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B44D3A-55CA-4283-9F68-C7A906A4CEE2}" type="datetimeFigureOut">
              <a:rPr lang="ru-RU"/>
              <a:pPr>
                <a:defRPr/>
              </a:pPr>
              <a:t>19.05.2016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5142BE-61E1-4E90-ADC1-3BF707D8386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751D49-82E6-4262-B5C5-FA506C6E2908}" type="datetimeFigureOut">
              <a:rPr lang="ru-RU"/>
              <a:pPr>
                <a:defRPr/>
              </a:pPr>
              <a:t>19.05.2016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BA7932-2611-4108-AE6E-5A71F0E141A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A19B24-0FF1-49E4-B28A-A5BB85C3DF84}" type="datetimeFigureOut">
              <a:rPr lang="ru-RU"/>
              <a:pPr>
                <a:defRPr/>
              </a:pPr>
              <a:t>19.05.2016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39EBF9-B99A-4A9A-A882-C89ACF0B7CA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2A93C2-95E0-4895-80CF-B53C94394045}" type="datetimeFigureOut">
              <a:rPr lang="ru-RU"/>
              <a:pPr>
                <a:defRPr/>
              </a:pPr>
              <a:t>19.05.2016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374CB1-48EB-4EFF-9B35-312ACF447EC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089E8-03C4-4CEF-BF50-C12F4ED7B48B}" type="datetimeFigureOut">
              <a:rPr lang="ru-RU"/>
              <a:pPr>
                <a:defRPr/>
              </a:pPr>
              <a:t>19.05.2016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571B65-B99D-4261-84FC-6E1FB8ACA6F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E482C8-BA1D-4E80-B920-38BB408A6D58}" type="datetimeFigureOut">
              <a:rPr lang="ru-RU"/>
              <a:pPr>
                <a:defRPr/>
              </a:pPr>
              <a:t>19.05.2016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09AF6B-342F-4E95-83AD-586F8A9D2B2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894E6B-FF82-4043-977B-8B2EF3F5E06D}" type="datetimeFigureOut">
              <a:rPr lang="ru-RU"/>
              <a:pPr>
                <a:defRPr/>
              </a:pPr>
              <a:t>19.05.2016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33BE55-AF0A-41CD-A85E-66F653A23FE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EDF7E7-A9BA-4B0B-B9CC-698750964837}" type="datetimeFigureOut">
              <a:rPr lang="ru-RU"/>
              <a:pPr>
                <a:defRPr/>
              </a:pPr>
              <a:t>19.05.2016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3C2206-0A6D-440B-8E63-3993536CA7E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13E767-A016-4C9F-9402-1415F7F42858}" type="datetimeFigureOut">
              <a:rPr lang="ru-RU"/>
              <a:pPr>
                <a:defRPr/>
              </a:pPr>
              <a:t>19.05.2016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865972-B247-44CA-8725-59ED38E0ADC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6B425D-2DB3-4726-9541-40F9DA948B6C}" type="datetimeFigureOut">
              <a:rPr lang="ru-RU"/>
              <a:pPr>
                <a:defRPr/>
              </a:pPr>
              <a:t>19.05.2016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41512C-BF7F-4B88-B10C-82A2A8561A6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46083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fld id="{7D07E978-9E13-4B24-95D3-76F9A10728E4}" type="datetimeFigureOut">
              <a:rPr lang="ru-RU"/>
              <a:pPr>
                <a:defRPr/>
              </a:pPr>
              <a:t>19.05.2016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fld id="{E7A3EB45-C122-4704-AA04-598CD85EA3B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  <p:sldLayoutId id="2147483649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750" y="188913"/>
            <a:ext cx="8064500" cy="1727200"/>
          </a:xfrm>
          <a:solidFill>
            <a:srgbClr val="5B96B1"/>
          </a:solidFill>
          <a:ln w="25400" cap="flat" algn="ctr">
            <a:solidFill>
              <a:srgbClr val="385D8A"/>
            </a:solidFill>
          </a:ln>
        </p:spPr>
        <p:txBody>
          <a:bodyPr/>
          <a:lstStyle/>
          <a:p>
            <a:pPr eaLnBrk="1" hangingPunct="1">
              <a:defRPr/>
            </a:pPr>
            <a:r>
              <a:rPr lang="ru-RU" sz="2500" dirty="0" smtClean="0">
                <a:latin typeface="+mn-lt"/>
                <a:ea typeface="+mn-ea"/>
                <a:cs typeface="+mn-cs"/>
              </a:rPr>
              <a:t>Администрация Красноармейского сельского поселения Орловского района Ростовской области</a:t>
            </a:r>
            <a:endParaRPr lang="ru-RU" sz="2500" dirty="0">
              <a:latin typeface="+mn-lt"/>
              <a:ea typeface="+mn-ea"/>
              <a:cs typeface="+mn-cs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750" y="2276475"/>
            <a:ext cx="8064500" cy="3240088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defRPr/>
            </a:pPr>
            <a:endParaRPr lang="ru-RU" b="1" smtClean="0">
              <a:solidFill>
                <a:schemeClr val="tx1"/>
              </a:solidFill>
            </a:endParaRPr>
          </a:p>
          <a:p>
            <a:pPr eaLnBrk="1" hangingPunct="1">
              <a:defRPr/>
            </a:pPr>
            <a:r>
              <a:rPr lang="ru-RU" b="1" smtClean="0">
                <a:solidFill>
                  <a:schemeClr val="tx1"/>
                </a:solidFill>
              </a:rPr>
              <a:t>Исполнение бюджета Красноармейского сельского поселения</a:t>
            </a:r>
          </a:p>
          <a:p>
            <a:pPr eaLnBrk="1" hangingPunct="1">
              <a:defRPr/>
            </a:pPr>
            <a:r>
              <a:rPr lang="ru-RU" b="1" smtClean="0">
                <a:solidFill>
                  <a:schemeClr val="tx1"/>
                </a:solidFill>
              </a:rPr>
              <a:t> </a:t>
            </a:r>
          </a:p>
          <a:p>
            <a:pPr eaLnBrk="1" hangingPunct="1">
              <a:defRPr/>
            </a:pPr>
            <a:r>
              <a:rPr lang="ru-RU" sz="3400" b="1" u="sng" smtClean="0">
                <a:solidFill>
                  <a:schemeClr val="tx1"/>
                </a:solidFill>
              </a:rPr>
              <a:t>за </a:t>
            </a:r>
            <a:r>
              <a:rPr lang="ru-RU" sz="3400" b="1" u="sng" smtClean="0">
                <a:solidFill>
                  <a:schemeClr val="tx1"/>
                </a:solidFill>
                <a:latin typeface="Arial" charset="0"/>
              </a:rPr>
              <a:t>2015</a:t>
            </a:r>
            <a:r>
              <a:rPr lang="ru-RU" sz="3400" b="1" u="sng" smtClean="0">
                <a:solidFill>
                  <a:schemeClr val="tx1"/>
                </a:solidFill>
              </a:rPr>
              <a:t> год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6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1066800"/>
          </a:xfrm>
        </p:spPr>
        <p:txBody>
          <a:bodyPr/>
          <a:lstStyle/>
          <a:p>
            <a:pPr eaLnBrk="1" hangingPunct="1"/>
            <a:r>
              <a:rPr lang="ru-RU" sz="2400" b="1" smtClean="0">
                <a:solidFill>
                  <a:srgbClr val="17375E"/>
                </a:solidFill>
                <a:latin typeface="Times New Roman" pitchFamily="18" charset="0"/>
              </a:rPr>
              <a:t>Структура исполнения доходов бюджета</a:t>
            </a:r>
            <a:r>
              <a:rPr lang="ru-RU" sz="2400" smtClean="0">
                <a:solidFill>
                  <a:srgbClr val="17375E"/>
                </a:solidFill>
                <a:latin typeface="Times New Roman" pitchFamily="18" charset="0"/>
              </a:rPr>
              <a:t/>
            </a:r>
            <a:br>
              <a:rPr lang="ru-RU" sz="2400" smtClean="0">
                <a:solidFill>
                  <a:srgbClr val="17375E"/>
                </a:solidFill>
                <a:latin typeface="Times New Roman" pitchFamily="18" charset="0"/>
              </a:rPr>
            </a:br>
            <a:r>
              <a:rPr lang="ru-RU" sz="2400" smtClean="0">
                <a:solidFill>
                  <a:srgbClr val="17375E"/>
                </a:solidFill>
                <a:latin typeface="Times New Roman" pitchFamily="18" charset="0"/>
              </a:rPr>
              <a:t>Красноармейского сельского поселения</a:t>
            </a:r>
            <a:r>
              <a:rPr lang="ru-RU" sz="2400" b="1" smtClean="0">
                <a:solidFill>
                  <a:srgbClr val="17375E"/>
                </a:solidFill>
                <a:latin typeface="Times New Roman" pitchFamily="18" charset="0"/>
              </a:rPr>
              <a:t> в 2015 году</a:t>
            </a:r>
            <a:r>
              <a:rPr lang="ru-RU" sz="2200" b="1" smtClean="0"/>
              <a:t/>
            </a:r>
            <a:br>
              <a:rPr lang="ru-RU" sz="2200" b="1" smtClean="0"/>
            </a:br>
            <a:r>
              <a:rPr lang="ru-RU" sz="2200" b="1" smtClean="0"/>
              <a:t>						</a:t>
            </a:r>
            <a:r>
              <a:rPr lang="ru-RU" sz="1800" b="1" smtClean="0">
                <a:latin typeface="Arial" charset="0"/>
              </a:rPr>
              <a:t>14038,2 </a:t>
            </a:r>
            <a:r>
              <a:rPr lang="ru-RU" sz="1800" smtClean="0">
                <a:solidFill>
                  <a:srgbClr val="17375E"/>
                </a:solidFill>
              </a:rPr>
              <a:t>(тыс.рублей)</a:t>
            </a:r>
          </a:p>
        </p:txBody>
      </p:sp>
      <p:graphicFrame>
        <p:nvGraphicFramePr>
          <p:cNvPr id="44035" name="Содержимое 3"/>
          <p:cNvGraphicFramePr>
            <a:graphicFrameLocks noGrp="1"/>
          </p:cNvGraphicFramePr>
          <p:nvPr>
            <p:ph idx="4294967295"/>
          </p:nvPr>
        </p:nvGraphicFramePr>
        <p:xfrm>
          <a:off x="569913" y="1484313"/>
          <a:ext cx="7980362" cy="4786312"/>
        </p:xfrm>
        <a:graphic>
          <a:graphicData uri="http://schemas.openxmlformats.org/presentationml/2006/ole">
            <p:oleObj spid="_x0000_s44035" name="Лист" r:id="rId3" imgW="9401032" imgH="5638990" progId="Excel.Shee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Заголовок 1"/>
          <p:cNvSpPr>
            <a:spLocks noGrp="1"/>
          </p:cNvSpPr>
          <p:nvPr>
            <p:ph type="title"/>
          </p:nvPr>
        </p:nvSpPr>
        <p:spPr>
          <a:xfrm>
            <a:off x="468313" y="404813"/>
            <a:ext cx="8229600" cy="922337"/>
          </a:xfrm>
        </p:spPr>
        <p:txBody>
          <a:bodyPr/>
          <a:lstStyle/>
          <a:p>
            <a:pPr eaLnBrk="1" hangingPunct="1">
              <a:defRPr/>
            </a:pPr>
            <a:r>
              <a:rPr lang="ru-RU" sz="2400" b="1" dirty="0" smtClean="0">
                <a:solidFill>
                  <a:srgbClr val="17375E"/>
                </a:solidFill>
                <a:latin typeface="+mn-lt"/>
              </a:rPr>
              <a:t>Динамика исполнения доходов  бюджета</a:t>
            </a:r>
            <a:r>
              <a:rPr lang="ru-RU" sz="2400" dirty="0" smtClean="0">
                <a:solidFill>
                  <a:srgbClr val="17375E"/>
                </a:solidFill>
              </a:rPr>
              <a:t/>
            </a:r>
            <a:br>
              <a:rPr lang="ru-RU" sz="2400" dirty="0" smtClean="0">
                <a:solidFill>
                  <a:srgbClr val="17375E"/>
                </a:solidFill>
              </a:rPr>
            </a:br>
            <a:r>
              <a:rPr lang="ru-RU" sz="2400" b="1" dirty="0" smtClean="0">
                <a:solidFill>
                  <a:srgbClr val="17375E"/>
                </a:solidFill>
              </a:rPr>
              <a:t>  Красноармейского сельского поселения  </a:t>
            </a:r>
            <a:br>
              <a:rPr lang="ru-RU" sz="2400" b="1" dirty="0" smtClean="0">
                <a:solidFill>
                  <a:srgbClr val="17375E"/>
                </a:solidFill>
              </a:rPr>
            </a:br>
            <a:r>
              <a:rPr lang="ru-RU" sz="2400" b="1" dirty="0" smtClean="0">
                <a:solidFill>
                  <a:srgbClr val="17375E"/>
                </a:solidFill>
              </a:rPr>
              <a:t>  							</a:t>
            </a:r>
            <a:r>
              <a:rPr lang="en-US" sz="1600" dirty="0" smtClean="0"/>
              <a:t>(</a:t>
            </a:r>
            <a:r>
              <a:rPr lang="ru-RU" sz="1600" dirty="0" smtClean="0"/>
              <a:t>тыс. рублей</a:t>
            </a:r>
            <a:r>
              <a:rPr lang="en-US" sz="1600" dirty="0" smtClean="0"/>
              <a:t>)</a:t>
            </a:r>
            <a:endParaRPr lang="ru-RU" sz="1600" dirty="0" smtClean="0"/>
          </a:p>
        </p:txBody>
      </p:sp>
      <p:graphicFrame>
        <p:nvGraphicFramePr>
          <p:cNvPr id="1026" name="Содержимое 3"/>
          <p:cNvGraphicFramePr>
            <a:graphicFrameLocks noGrp="1"/>
          </p:cNvGraphicFramePr>
          <p:nvPr>
            <p:ph idx="1"/>
          </p:nvPr>
        </p:nvGraphicFramePr>
        <p:xfrm>
          <a:off x="950913" y="1604963"/>
          <a:ext cx="7362825" cy="4591050"/>
        </p:xfrm>
        <a:graphic>
          <a:graphicData uri="http://schemas.openxmlformats.org/presentationml/2006/ole">
            <p:oleObj spid="_x0000_s1026" name="Лист" r:id="rId3" imgW="8248460" imgH="5143500" progId="Excel.Sheet.8">
              <p:embed/>
            </p:oleObj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7" name="Заголовок 1"/>
          <p:cNvSpPr>
            <a:spLocks noGrp="1"/>
          </p:cNvSpPr>
          <p:nvPr>
            <p:ph type="title"/>
          </p:nvPr>
        </p:nvSpPr>
        <p:spPr>
          <a:xfrm>
            <a:off x="468313" y="549275"/>
            <a:ext cx="8229600" cy="1143000"/>
          </a:xfrm>
        </p:spPr>
        <p:txBody>
          <a:bodyPr/>
          <a:lstStyle/>
          <a:p>
            <a:pPr eaLnBrk="1" hangingPunct="1"/>
            <a:r>
              <a:rPr lang="ru-RU" sz="2400" b="1" smtClean="0">
                <a:solidFill>
                  <a:srgbClr val="C00000"/>
                </a:solidFill>
              </a:rPr>
              <a:t>Динамика </a:t>
            </a:r>
            <a:r>
              <a:rPr lang="ru-RU" sz="2400" b="1" smtClean="0">
                <a:solidFill>
                  <a:srgbClr val="C00000"/>
                </a:solidFill>
                <a:latin typeface="Arial" charset="0"/>
              </a:rPr>
              <a:t>исполнения</a:t>
            </a:r>
            <a:r>
              <a:rPr lang="ru-RU" sz="2400" b="1" smtClean="0">
                <a:solidFill>
                  <a:srgbClr val="C00000"/>
                </a:solidFill>
              </a:rPr>
              <a:t> собственных доходов бюджета </a:t>
            </a:r>
            <a:r>
              <a:rPr lang="ru-RU" sz="2400" b="1" smtClean="0">
                <a:solidFill>
                  <a:srgbClr val="C00000"/>
                </a:solidFill>
                <a:latin typeface="Arial" charset="0"/>
              </a:rPr>
              <a:t>Красноармейского сельского поселения</a:t>
            </a:r>
            <a:r>
              <a:rPr lang="ru-RU" sz="2200" smtClean="0"/>
              <a:t/>
            </a:r>
            <a:br>
              <a:rPr lang="ru-RU" sz="2200" smtClean="0"/>
            </a:br>
            <a:r>
              <a:rPr lang="en-US" sz="2200" smtClean="0"/>
              <a:t>							</a:t>
            </a:r>
            <a:r>
              <a:rPr lang="ru-RU" sz="1600" b="1" smtClean="0">
                <a:solidFill>
                  <a:srgbClr val="254061"/>
                </a:solidFill>
              </a:rPr>
              <a:t>(тыс. рублей)</a:t>
            </a:r>
            <a:endParaRPr lang="ru-RU" sz="1600" smtClean="0">
              <a:solidFill>
                <a:srgbClr val="254061"/>
              </a:solidFill>
            </a:endParaRPr>
          </a:p>
        </p:txBody>
      </p:sp>
      <p:graphicFrame>
        <p:nvGraphicFramePr>
          <p:cNvPr id="62466" name="Объект 5"/>
          <p:cNvGraphicFramePr>
            <a:graphicFrameLocks noGrp="1"/>
          </p:cNvGraphicFramePr>
          <p:nvPr>
            <p:ph idx="1"/>
          </p:nvPr>
        </p:nvGraphicFramePr>
        <p:xfrm>
          <a:off x="258763" y="1752600"/>
          <a:ext cx="8483600" cy="4676775"/>
        </p:xfrm>
        <a:graphic>
          <a:graphicData uri="http://schemas.openxmlformats.org/presentationml/2006/ole">
            <p:oleObj spid="_x0000_s62466" name="Лист" r:id="rId3" imgW="9572482" imgH="5276802" progId="Excel.Sheet.8">
              <p:embed/>
            </p:oleObj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Заголовок 1"/>
          <p:cNvSpPr>
            <a:spLocks noGrp="1"/>
          </p:cNvSpPr>
          <p:nvPr>
            <p:ph type="title"/>
          </p:nvPr>
        </p:nvSpPr>
        <p:spPr>
          <a:xfrm>
            <a:off x="468313" y="333375"/>
            <a:ext cx="8229600" cy="1008063"/>
          </a:xfrm>
        </p:spPr>
        <p:txBody>
          <a:bodyPr/>
          <a:lstStyle/>
          <a:p>
            <a:pPr eaLnBrk="1" hangingPunct="1"/>
            <a:r>
              <a:rPr lang="ru-RU" sz="2900" b="1" smtClean="0">
                <a:solidFill>
                  <a:srgbClr val="558ED5"/>
                </a:solidFill>
                <a:latin typeface="Arial" charset="0"/>
              </a:rPr>
              <a:t>Безвозмездные поступления</a:t>
            </a:r>
            <a:r>
              <a:rPr lang="ru-RU" sz="2900" b="1" smtClean="0">
                <a:solidFill>
                  <a:srgbClr val="558ED5"/>
                </a:solidFill>
              </a:rPr>
              <a:t> бюджету </a:t>
            </a:r>
            <a:r>
              <a:rPr lang="ru-RU" sz="2900" b="1" smtClean="0">
                <a:solidFill>
                  <a:srgbClr val="558ED5"/>
                </a:solidFill>
                <a:latin typeface="Arial" charset="0"/>
              </a:rPr>
              <a:t>Красноармейского сельского поселения</a:t>
            </a:r>
          </a:p>
        </p:txBody>
      </p:sp>
      <p:graphicFrame>
        <p:nvGraphicFramePr>
          <p:cNvPr id="66604" name="Group 44"/>
          <p:cNvGraphicFramePr>
            <a:graphicFrameLocks noGrp="1"/>
          </p:cNvGraphicFramePr>
          <p:nvPr/>
        </p:nvGraphicFramePr>
        <p:xfrm>
          <a:off x="395288" y="1773238"/>
          <a:ext cx="8332787" cy="3840162"/>
        </p:xfrm>
        <a:graphic>
          <a:graphicData uri="http://schemas.openxmlformats.org/drawingml/2006/table">
            <a:tbl>
              <a:tblPr/>
              <a:tblGrid>
                <a:gridCol w="2400300"/>
                <a:gridCol w="2165350"/>
                <a:gridCol w="1843087"/>
                <a:gridCol w="1924050"/>
              </a:tblGrid>
              <a:tr h="417513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Наименование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2014 год (факт)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2015 год (факт)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темп роста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1751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тыс. рублей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тыс. рублей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175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ИТОГО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4433,0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5924,4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133,6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3444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в том числе: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5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5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5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5F2"/>
                    </a:solidFill>
                  </a:tcPr>
                </a:tc>
              </a:tr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Дотации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5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2800,0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5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5040,3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5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180,0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5F2"/>
                    </a:solidFill>
                  </a:tcPr>
                </a:tc>
              </a:tr>
              <a:tr h="550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Субвенции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5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154,6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5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164,9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5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106,7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5F2"/>
                    </a:solidFill>
                  </a:tcPr>
                </a:tc>
              </a:tr>
              <a:tr h="862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Иные межбюджетные трансферты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5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1478,4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5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719,2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5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48,6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5F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2400" b="1" smtClean="0">
                <a:solidFill>
                  <a:srgbClr val="17375E"/>
                </a:solidFill>
                <a:latin typeface="Times New Roman" pitchFamily="18" charset="0"/>
              </a:rPr>
              <a:t>Структура исполнения расходов бюджета</a:t>
            </a:r>
            <a:r>
              <a:rPr lang="ru-RU" sz="2400" smtClean="0">
                <a:solidFill>
                  <a:srgbClr val="17375E"/>
                </a:solidFill>
                <a:latin typeface="Times New Roman" pitchFamily="18" charset="0"/>
              </a:rPr>
              <a:t/>
            </a:r>
            <a:br>
              <a:rPr lang="ru-RU" sz="2400" smtClean="0">
                <a:solidFill>
                  <a:srgbClr val="17375E"/>
                </a:solidFill>
                <a:latin typeface="Times New Roman" pitchFamily="18" charset="0"/>
              </a:rPr>
            </a:br>
            <a:r>
              <a:rPr lang="ru-RU" sz="2400" smtClean="0">
                <a:solidFill>
                  <a:srgbClr val="17375E"/>
                </a:solidFill>
                <a:latin typeface="Times New Roman" pitchFamily="18" charset="0"/>
              </a:rPr>
              <a:t>Красноармейского сельского поселения</a:t>
            </a:r>
            <a:r>
              <a:rPr lang="ru-RU" sz="2400" b="1" smtClean="0">
                <a:solidFill>
                  <a:srgbClr val="17375E"/>
                </a:solidFill>
                <a:latin typeface="Times New Roman" pitchFamily="18" charset="0"/>
              </a:rPr>
              <a:t> в 2015 году</a:t>
            </a:r>
            <a:r>
              <a:rPr lang="ru-RU" sz="2200" b="1" smtClean="0"/>
              <a:t/>
            </a:r>
            <a:br>
              <a:rPr lang="ru-RU" sz="2200" b="1" smtClean="0"/>
            </a:br>
            <a:r>
              <a:rPr lang="ru-RU" sz="2200" b="1" smtClean="0"/>
              <a:t>						</a:t>
            </a:r>
            <a:r>
              <a:rPr lang="ru-RU" sz="1800" b="1" smtClean="0">
                <a:latin typeface="Arial" charset="0"/>
              </a:rPr>
              <a:t>14250,3 </a:t>
            </a:r>
            <a:r>
              <a:rPr lang="ru-RU" sz="1800" smtClean="0">
                <a:solidFill>
                  <a:srgbClr val="17375E"/>
                </a:solidFill>
              </a:rPr>
              <a:t>(тыс.рублей)</a:t>
            </a:r>
          </a:p>
        </p:txBody>
      </p:sp>
      <p:graphicFrame>
        <p:nvGraphicFramePr>
          <p:cNvPr id="31746" name="Содержимое 3"/>
          <p:cNvGraphicFramePr>
            <a:graphicFrameLocks noGrp="1"/>
          </p:cNvGraphicFramePr>
          <p:nvPr>
            <p:ph idx="1"/>
          </p:nvPr>
        </p:nvGraphicFramePr>
        <p:xfrm>
          <a:off x="596900" y="1412875"/>
          <a:ext cx="7924800" cy="4713288"/>
        </p:xfrm>
        <a:graphic>
          <a:graphicData uri="http://schemas.openxmlformats.org/presentationml/2006/ole">
            <p:oleObj spid="_x0000_s31746" name="Лист" r:id="rId3" imgW="8344043" imgH="4962620" progId="Excel.Shee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Заголовок 1"/>
          <p:cNvSpPr>
            <a:spLocks noGrp="1"/>
          </p:cNvSpPr>
          <p:nvPr>
            <p:ph type="title"/>
          </p:nvPr>
        </p:nvSpPr>
        <p:spPr>
          <a:xfrm>
            <a:off x="468313" y="404813"/>
            <a:ext cx="8229600" cy="922337"/>
          </a:xfrm>
        </p:spPr>
        <p:txBody>
          <a:bodyPr/>
          <a:lstStyle/>
          <a:p>
            <a:pPr eaLnBrk="1" hangingPunct="1">
              <a:defRPr/>
            </a:pPr>
            <a:r>
              <a:rPr lang="ru-RU" sz="2400" b="1" dirty="0" smtClean="0">
                <a:solidFill>
                  <a:srgbClr val="17375E"/>
                </a:solidFill>
                <a:latin typeface="+mn-lt"/>
              </a:rPr>
              <a:t>Динамика исполнения расходов  бюджета</a:t>
            </a:r>
            <a:r>
              <a:rPr lang="ru-RU" sz="2400" dirty="0" smtClean="0">
                <a:solidFill>
                  <a:srgbClr val="17375E"/>
                </a:solidFill>
              </a:rPr>
              <a:t/>
            </a:r>
            <a:br>
              <a:rPr lang="ru-RU" sz="2400" dirty="0" smtClean="0">
                <a:solidFill>
                  <a:srgbClr val="17375E"/>
                </a:solidFill>
              </a:rPr>
            </a:br>
            <a:r>
              <a:rPr lang="ru-RU" sz="2400" b="1" dirty="0" smtClean="0">
                <a:solidFill>
                  <a:srgbClr val="17375E"/>
                </a:solidFill>
              </a:rPr>
              <a:t>  Красноармейского сельского поселения  </a:t>
            </a:r>
            <a:br>
              <a:rPr lang="ru-RU" sz="2400" b="1" dirty="0" smtClean="0">
                <a:solidFill>
                  <a:srgbClr val="17375E"/>
                </a:solidFill>
              </a:rPr>
            </a:br>
            <a:r>
              <a:rPr lang="ru-RU" sz="2400" b="1" dirty="0" smtClean="0">
                <a:solidFill>
                  <a:srgbClr val="17375E"/>
                </a:solidFill>
              </a:rPr>
              <a:t>  							</a:t>
            </a:r>
            <a:r>
              <a:rPr lang="en-US" sz="1600" dirty="0" smtClean="0"/>
              <a:t>(</a:t>
            </a:r>
            <a:r>
              <a:rPr lang="ru-RU" sz="1600" dirty="0" smtClean="0"/>
              <a:t>тыс. рублей</a:t>
            </a:r>
            <a:r>
              <a:rPr lang="en-US" sz="1600" dirty="0" smtClean="0"/>
              <a:t>)</a:t>
            </a:r>
            <a:endParaRPr lang="ru-RU" sz="1600" dirty="0" smtClean="0"/>
          </a:p>
        </p:txBody>
      </p:sp>
      <p:graphicFrame>
        <p:nvGraphicFramePr>
          <p:cNvPr id="63490" name="Содержимое 3"/>
          <p:cNvGraphicFramePr>
            <a:graphicFrameLocks noGrp="1"/>
          </p:cNvGraphicFramePr>
          <p:nvPr>
            <p:ph idx="1"/>
          </p:nvPr>
        </p:nvGraphicFramePr>
        <p:xfrm>
          <a:off x="906463" y="1604963"/>
          <a:ext cx="7451725" cy="4591050"/>
        </p:xfrm>
        <a:graphic>
          <a:graphicData uri="http://schemas.openxmlformats.org/presentationml/2006/ole">
            <p:oleObj spid="_x0000_s63490" name="Лист" r:id="rId3" imgW="8286607" imgH="5105352" progId="Excel.Sheet.8">
              <p:embed/>
            </p:oleObj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Rectang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58962"/>
          </a:xfrm>
        </p:spPr>
        <p:txBody>
          <a:bodyPr/>
          <a:lstStyle/>
          <a:p>
            <a:r>
              <a:rPr lang="ru-RU" sz="2000" smtClean="0">
                <a:latin typeface="Times New Roman" pitchFamily="18" charset="0"/>
              </a:rPr>
              <a:t>СВЕДЕНИЯ</a:t>
            </a:r>
            <a:br>
              <a:rPr lang="ru-RU" sz="2000" smtClean="0">
                <a:latin typeface="Times New Roman" pitchFamily="18" charset="0"/>
              </a:rPr>
            </a:br>
            <a:r>
              <a:rPr lang="ru-RU" sz="2000" smtClean="0">
                <a:latin typeface="Times New Roman" pitchFamily="18" charset="0"/>
              </a:rPr>
              <a:t>о численности и оплате труда муниципальных служащих и работников Администрации Красноармейского сельского поселения</a:t>
            </a:r>
            <a:br>
              <a:rPr lang="ru-RU" sz="2000" smtClean="0">
                <a:latin typeface="Times New Roman" pitchFamily="18" charset="0"/>
              </a:rPr>
            </a:br>
            <a:r>
              <a:rPr lang="ru-RU" sz="2000" smtClean="0">
                <a:latin typeface="Times New Roman" pitchFamily="18" charset="0"/>
              </a:rPr>
              <a:t>2015 год.</a:t>
            </a:r>
          </a:p>
        </p:txBody>
      </p:sp>
      <p:graphicFrame>
        <p:nvGraphicFramePr>
          <p:cNvPr id="77928" name="Group 104"/>
          <p:cNvGraphicFramePr>
            <a:graphicFrameLocks noGrp="1"/>
          </p:cNvGraphicFramePr>
          <p:nvPr/>
        </p:nvGraphicFramePr>
        <p:xfrm>
          <a:off x="457200" y="2349500"/>
          <a:ext cx="8229600" cy="3776663"/>
        </p:xfrm>
        <a:graphic>
          <a:graphicData uri="http://schemas.openxmlformats.org/drawingml/2006/table">
            <a:tbl>
              <a:tblPr/>
              <a:tblGrid>
                <a:gridCol w="3065463"/>
                <a:gridCol w="2103437"/>
                <a:gridCol w="3060700"/>
              </a:tblGrid>
              <a:tr h="10477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 категории персонала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B96B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Численность работников, человек,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фактически на конец отчетного периода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B96B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фактические затраты на денежное содержание, тыс. рублей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B96B1"/>
                    </a:solidFill>
                  </a:tcPr>
                </a:tc>
              </a:tr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Муниципальные должности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5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5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821,2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5F2"/>
                    </a:solidFill>
                  </a:tcPr>
                </a:tc>
              </a:tr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Должности муниципальной службы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5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5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1976,5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5F2"/>
                    </a:solidFill>
                  </a:tcPr>
                </a:tc>
              </a:tr>
              <a:tr h="9858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Другой персонал состоящий в штате администрации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5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5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509,3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5F2"/>
                    </a:solidFill>
                  </a:tcPr>
                </a:tc>
              </a:tr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 должностей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5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5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3207,0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5F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1796</TotalTime>
  <Words>164</Words>
  <Application>Microsoft Office PowerPoint</Application>
  <PresentationFormat>Экран (4:3)</PresentationFormat>
  <Paragraphs>54</Paragraphs>
  <Slides>8</Slides>
  <Notes>1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3</vt:i4>
      </vt:variant>
      <vt:variant>
        <vt:lpstr>Шаблон оформления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8</vt:i4>
      </vt:variant>
    </vt:vector>
  </HeadingPairs>
  <TitlesOfParts>
    <vt:vector size="14" baseType="lpstr">
      <vt:lpstr>Arial</vt:lpstr>
      <vt:lpstr>Calibri</vt:lpstr>
      <vt:lpstr>Times New Roman</vt:lpstr>
      <vt:lpstr>Тема Office</vt:lpstr>
      <vt:lpstr>Лист</vt:lpstr>
      <vt:lpstr>Лист Microsoft Office Excel</vt:lpstr>
      <vt:lpstr>Администрация Красноармейского сельского поселения Орловского района Ростовской области</vt:lpstr>
      <vt:lpstr>Структура исполнения доходов бюджета Красноармейского сельского поселения в 2015 году       14038,2 (тыс.рублей)</vt:lpstr>
      <vt:lpstr>Динамика исполнения доходов  бюджета   Красноармейского сельского поселения            (тыс. рублей)</vt:lpstr>
      <vt:lpstr>Динамика исполнения собственных доходов бюджета Красноармейского сельского поселения        (тыс. рублей)</vt:lpstr>
      <vt:lpstr>Безвозмездные поступления бюджету Красноармейского сельского поселения</vt:lpstr>
      <vt:lpstr>Структура исполнения расходов бюджета Красноармейского сельского поселения в 2015 году       14250,3 (тыс.рублей)</vt:lpstr>
      <vt:lpstr>Динамика исполнения расходов  бюджета   Красноармейского сельского поселения            (тыс. рублей)</vt:lpstr>
      <vt:lpstr>СВЕДЕНИЯ о численности и оплате труда муниципальных служащих и работников Администрации Красноармейского сельского поселения 2015 год.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принципы формирования бюджета Орловского района на 2013 год и на плановый период 2014 и 2015 годов </dc:title>
  <dc:creator>User</dc:creator>
  <cp:lastModifiedBy>Бухгалтер</cp:lastModifiedBy>
  <cp:revision>200</cp:revision>
  <dcterms:created xsi:type="dcterms:W3CDTF">2012-10-21T15:40:11Z</dcterms:created>
  <dcterms:modified xsi:type="dcterms:W3CDTF">2016-05-19T05:59:27Z</dcterms:modified>
</cp:coreProperties>
</file>