
<file path=[Content_Types].xml><?xml version="1.0" encoding="utf-8"?>
<Types xmlns="http://schemas.openxmlformats.org/package/2006/content-types">
  <Default Extension="emf" ContentType="image/x-emf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2" r:id="rId1"/>
  </p:sldMasterIdLst>
  <p:notesMasterIdLst>
    <p:notesMasterId r:id="rId17"/>
  </p:notesMasterIdLst>
  <p:sldIdLst>
    <p:sldId id="312" r:id="rId2"/>
    <p:sldId id="306" r:id="rId3"/>
    <p:sldId id="320" r:id="rId4"/>
    <p:sldId id="314" r:id="rId5"/>
    <p:sldId id="318" r:id="rId6"/>
    <p:sldId id="317" r:id="rId7"/>
    <p:sldId id="321" r:id="rId8"/>
    <p:sldId id="271" r:id="rId9"/>
    <p:sldId id="307" r:id="rId10"/>
    <p:sldId id="273" r:id="rId11"/>
    <p:sldId id="274" r:id="rId12"/>
    <p:sldId id="296" r:id="rId13"/>
    <p:sldId id="281" r:id="rId14"/>
    <p:sldId id="302" r:id="rId15"/>
    <p:sldId id="322" r:id="rId16"/>
  </p:sldIdLst>
  <p:sldSz cx="9144000" cy="6858000" type="screen4x3"/>
  <p:notesSz cx="6797675" cy="9926638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33CC33"/>
    <a:srgbClr val="FF3399"/>
    <a:srgbClr val="FF0066"/>
    <a:srgbClr val="CC3399"/>
    <a:srgbClr val="CC66FF"/>
    <a:srgbClr val="9999FF"/>
    <a:srgbClr val="3333FF"/>
    <a:srgbClr val="33CC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391" autoAdjust="0"/>
    <p:restoredTop sz="86425" autoAdjust="0"/>
  </p:normalViewPr>
  <p:slideViewPr>
    <p:cSldViewPr>
      <p:cViewPr>
        <p:scale>
          <a:sx n="75" d="100"/>
          <a:sy n="75" d="100"/>
        </p:scale>
        <p:origin x="-2364" y="-46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1" d="100"/>
          <a:sy n="61" d="100"/>
        </p:scale>
        <p:origin x="-2094" y="-9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3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4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5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6.xlsx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7.xlsx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8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4"/>
    </mc:Choice>
    <mc:Fallback>
      <c:style val="4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794294461109256E-2"/>
          <c:y val="3.1582960316237266E-2"/>
          <c:w val="0.9292057055388907"/>
          <c:h val="0.77584838243779364"/>
        </c:manualLayout>
      </c:layout>
      <c:bar3DChart>
        <c:barDir val="col"/>
        <c:grouping val="standard"/>
        <c:varyColors val="0"/>
        <c:ser>
          <c:idx val="0"/>
          <c:order val="0"/>
          <c:invertIfNegative val="0"/>
          <c:dPt>
            <c:idx val="0"/>
            <c:invertIfNegative val="0"/>
            <c:bubble3D val="0"/>
            <c:spPr>
              <a:solidFill>
                <a:srgbClr val="9999FF"/>
              </a:solidFill>
            </c:spPr>
          </c:dPt>
          <c:dPt>
            <c:idx val="1"/>
            <c:invertIfNegative val="0"/>
            <c:bubble3D val="0"/>
            <c:spPr>
              <a:solidFill>
                <a:srgbClr val="00B050"/>
              </a:solidFill>
            </c:spPr>
          </c:dPt>
          <c:dPt>
            <c:idx val="2"/>
            <c:invertIfNegative val="0"/>
            <c:bubble3D val="0"/>
            <c:spPr>
              <a:solidFill>
                <a:srgbClr val="00B0F0"/>
              </a:solidFill>
            </c:spPr>
          </c:dPt>
          <c:dLbls>
            <c:dLbl>
              <c:idx val="0"/>
              <c:layout>
                <c:manualLayout>
                  <c:x val="3.7233517263513934E-2"/>
                  <c:y val="-3.4136216047679288E-2"/>
                </c:manualLayout>
              </c:layout>
              <c:tx>
                <c:rich>
                  <a:bodyPr/>
                  <a:lstStyle/>
                  <a:p>
                    <a:r>
                      <a:rPr lang="ru-RU" sz="1800" dirty="0" smtClean="0"/>
                      <a:t>17245,4</a:t>
                    </a:r>
                    <a:endParaRPr lang="en-US" sz="1800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7.8386352133713536E-3"/>
                  <c:y val="-3.129132605337758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16034,4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5273858460171094E-2"/>
                  <c:y val="-2.5601994043672568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15811,0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Лист1!$D$8:$D$10</c:f>
              <c:strCache>
                <c:ptCount val="3"/>
                <c:pt idx="0">
                  <c:v>2023 г</c:v>
                </c:pt>
                <c:pt idx="1">
                  <c:v>2024 г</c:v>
                </c:pt>
                <c:pt idx="2">
                  <c:v>2025 г</c:v>
                </c:pt>
              </c:strCache>
            </c:strRef>
          </c:cat>
          <c:val>
            <c:numRef>
              <c:f>Лист1!$E$8:$E$10</c:f>
              <c:numCache>
                <c:formatCode>General</c:formatCode>
                <c:ptCount val="3"/>
                <c:pt idx="0">
                  <c:v>17245.400000000001</c:v>
                </c:pt>
                <c:pt idx="1">
                  <c:v>16034.4</c:v>
                </c:pt>
                <c:pt idx="2" formatCode="0.0">
                  <c:v>15811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shape val="cone"/>
        <c:axId val="24087552"/>
        <c:axId val="26496000"/>
        <c:axId val="84208256"/>
      </c:bar3DChart>
      <c:catAx>
        <c:axId val="24087552"/>
        <c:scaling>
          <c:orientation val="minMax"/>
        </c:scaling>
        <c:delete val="0"/>
        <c:axPos val="b"/>
        <c:numFmt formatCode="General" sourceLinked="0"/>
        <c:majorTickMark val="none"/>
        <c:minorTickMark val="none"/>
        <c:tickLblPos val="nextTo"/>
        <c:txPr>
          <a:bodyPr/>
          <a:lstStyle/>
          <a:p>
            <a:pPr>
              <a:defRPr sz="2000" b="1"/>
            </a:pPr>
            <a:endParaRPr lang="ru-RU"/>
          </a:p>
        </c:txPr>
        <c:crossAx val="26496000"/>
        <c:crosses val="autoZero"/>
        <c:auto val="1"/>
        <c:lblAlgn val="ctr"/>
        <c:lblOffset val="100"/>
        <c:noMultiLvlLbl val="0"/>
      </c:catAx>
      <c:valAx>
        <c:axId val="26496000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crossAx val="24087552"/>
        <c:crosses val="autoZero"/>
        <c:crossBetween val="between"/>
      </c:valAx>
      <c:serAx>
        <c:axId val="84208256"/>
        <c:scaling>
          <c:orientation val="minMax"/>
        </c:scaling>
        <c:delete val="0"/>
        <c:axPos val="b"/>
        <c:majorTickMark val="out"/>
        <c:minorTickMark val="none"/>
        <c:tickLblPos val="nextTo"/>
        <c:crossAx val="26496000"/>
        <c:crosses val="autoZero"/>
      </c:serAx>
    </c:plotArea>
    <c:legend>
      <c:legendPos val="b"/>
      <c:layout>
        <c:manualLayout>
          <c:xMode val="edge"/>
          <c:yMode val="edge"/>
          <c:x val="0.36660401930649683"/>
          <c:y val="0.92785927011694036"/>
          <c:w val="0.27267078349319207"/>
          <c:h val="5.5072733853944546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sideWall>
    <c:backWall>
      <c:thickness val="0"/>
      <c:sp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3500000" scaled="1"/>
          <a:tileRect/>
        </a:gradFill>
      </c:spPr>
    </c:backWall>
    <c:plotArea>
      <c:layout>
        <c:manualLayout>
          <c:layoutTarget val="inner"/>
          <c:xMode val="edge"/>
          <c:yMode val="edge"/>
          <c:x val="9.7211867482372455E-2"/>
          <c:y val="3.0639149158127078E-2"/>
          <c:w val="0.85087087826627961"/>
          <c:h val="0.9018668354441115"/>
        </c:manualLayout>
      </c:layout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Лист1!$E$10:$J$10</c:f>
              <c:numCache>
                <c:formatCode>General</c:formatCode>
                <c:ptCount val="6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1"/>
            <c:invertIfNegative val="0"/>
            <c:bubble3D val="0"/>
            <c:spPr>
              <a:solidFill>
                <a:srgbClr val="660033"/>
              </a:solidFill>
            </c:spPr>
          </c:dPt>
          <c:dPt>
            <c:idx val="2"/>
            <c:invertIfNegative val="0"/>
            <c:bubble3D val="0"/>
            <c:spPr>
              <a:solidFill>
                <a:srgbClr val="993366"/>
              </a:solidFill>
            </c:spPr>
          </c:dPt>
          <c:dPt>
            <c:idx val="3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4"/>
            <c:invertIfNegative val="0"/>
            <c:bubble3D val="0"/>
            <c:spPr>
              <a:solidFill>
                <a:srgbClr val="220B6B"/>
              </a:solidFill>
            </c:spPr>
          </c:dPt>
          <c:dPt>
            <c:idx val="5"/>
            <c:invertIfNegative val="0"/>
            <c:bubble3D val="0"/>
            <c:spPr>
              <a:solidFill>
                <a:srgbClr val="220B6B"/>
              </a:solidFill>
            </c:spPr>
          </c:dPt>
          <c:cat>
            <c:strRef>
              <c:f>Лист1!$E$9:$J$9</c:f>
              <c:strCache>
                <c:ptCount val="6"/>
                <c:pt idx="0">
                  <c:v>факт 2018 г</c:v>
                </c:pt>
                <c:pt idx="1">
                  <c:v>факт 2019 г</c:v>
                </c:pt>
                <c:pt idx="2">
                  <c:v>план 2020 г</c:v>
                </c:pt>
                <c:pt idx="3">
                  <c:v>проект 2021 г</c:v>
                </c:pt>
                <c:pt idx="4">
                  <c:v>проект 2022 г</c:v>
                </c:pt>
                <c:pt idx="5">
                  <c:v>проект 2023 г</c:v>
                </c:pt>
              </c:strCache>
            </c:strRef>
          </c:cat>
          <c:val>
            <c:numRef>
              <c:f>Лист1!$E$11:$J$11</c:f>
              <c:numCache>
                <c:formatCode>General</c:formatCode>
                <c:ptCount val="6"/>
                <c:pt idx="0">
                  <c:v>1659.4</c:v>
                </c:pt>
                <c:pt idx="1">
                  <c:v>1489.2</c:v>
                </c:pt>
                <c:pt idx="2">
                  <c:v>1670.3</c:v>
                </c:pt>
                <c:pt idx="3">
                  <c:v>1559.8</c:v>
                </c:pt>
                <c:pt idx="4">
                  <c:v>1661.7</c:v>
                </c:pt>
                <c:pt idx="5">
                  <c:v>1778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74"/>
        <c:shape val="cone"/>
        <c:axId val="54285824"/>
        <c:axId val="93722880"/>
        <c:axId val="0"/>
      </c:bar3DChart>
      <c:catAx>
        <c:axId val="54285824"/>
        <c:scaling>
          <c:orientation val="minMax"/>
        </c:scaling>
        <c:delete val="1"/>
        <c:axPos val="b"/>
        <c:numFmt formatCode="General" sourceLinked="0"/>
        <c:majorTickMark val="out"/>
        <c:minorTickMark val="none"/>
        <c:tickLblPos val="nextTo"/>
        <c:crossAx val="93722880"/>
        <c:crosses val="autoZero"/>
        <c:auto val="1"/>
        <c:lblAlgn val="ctr"/>
        <c:lblOffset val="100"/>
        <c:noMultiLvlLbl val="0"/>
      </c:catAx>
      <c:valAx>
        <c:axId val="9372288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54285824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0"/>
      <c:perspective val="30"/>
    </c:view3D>
    <c:floor>
      <c:thickness val="0"/>
      <c:spPr>
        <a:noFill/>
        <a:ln w="9525">
          <a:noFill/>
        </a:ln>
      </c:spPr>
    </c:floor>
    <c:sideWall>
      <c:thickness val="0"/>
    </c:sideWall>
    <c:backWall>
      <c:thickness val="0"/>
    </c:backWall>
    <c:plotArea>
      <c:layout/>
      <c:bar3DChart>
        <c:barDir val="col"/>
        <c:grouping val="standard"/>
        <c:varyColors val="0"/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one"/>
        <c:axId val="93747840"/>
        <c:axId val="93766016"/>
        <c:axId val="23993408"/>
      </c:bar3DChart>
      <c:catAx>
        <c:axId val="93747840"/>
        <c:scaling>
          <c:orientation val="minMax"/>
        </c:scaling>
        <c:delete val="0"/>
        <c:axPos val="b"/>
        <c:majorTickMark val="out"/>
        <c:minorTickMark val="none"/>
        <c:tickLblPos val="nextTo"/>
        <c:crossAx val="93766016"/>
        <c:crosses val="autoZero"/>
        <c:auto val="1"/>
        <c:lblAlgn val="ctr"/>
        <c:lblOffset val="100"/>
        <c:noMultiLvlLbl val="0"/>
      </c:catAx>
      <c:valAx>
        <c:axId val="93766016"/>
        <c:scaling>
          <c:orientation val="minMax"/>
        </c:scaling>
        <c:delete val="1"/>
        <c:axPos val="l"/>
        <c:majorGridlines/>
        <c:numFmt formatCode="General" sourceLinked="1"/>
        <c:majorTickMark val="out"/>
        <c:minorTickMark val="none"/>
        <c:tickLblPos val="nextTo"/>
        <c:crossAx val="93747840"/>
        <c:crosses val="autoZero"/>
        <c:crossBetween val="between"/>
      </c:valAx>
      <c:serAx>
        <c:axId val="23993408"/>
        <c:scaling>
          <c:orientation val="minMax"/>
        </c:scaling>
        <c:delete val="0"/>
        <c:axPos val="b"/>
        <c:majorTickMark val="out"/>
        <c:minorTickMark val="none"/>
        <c:tickLblPos val="nextTo"/>
        <c:crossAx val="93766016"/>
        <c:crosses val="autoZero"/>
      </c:serAx>
      <c:spPr>
        <a:noFill/>
        <a:ln w="25400">
          <a:noFill/>
        </a:ln>
      </c:spPr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00B0F0"/>
            </a:solidFill>
          </c:spPr>
          <c:invertIfNegative val="0"/>
          <c:dPt>
            <c:idx val="0"/>
            <c:invertIfNegative val="0"/>
            <c:bubble3D val="0"/>
            <c:spPr>
              <a:solidFill>
                <a:srgbClr val="FFC000"/>
              </a:solidFill>
            </c:spPr>
          </c:dPt>
          <c:dPt>
            <c:idx val="1"/>
            <c:invertIfNegative val="0"/>
            <c:bubble3D val="0"/>
            <c:spPr>
              <a:solidFill>
                <a:srgbClr val="FF3399"/>
              </a:solidFill>
            </c:spPr>
          </c:dPt>
          <c:cat>
            <c:strRef>
              <c:f>Лист1!$D$7:$F$7</c:f>
              <c:strCache>
                <c:ptCount val="3"/>
                <c:pt idx="0">
                  <c:v>2023</c:v>
                </c:pt>
                <c:pt idx="1">
                  <c:v>2024 г</c:v>
                </c:pt>
                <c:pt idx="2">
                  <c:v>2025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7658.1</c:v>
                </c:pt>
                <c:pt idx="1">
                  <c:v>5344.4</c:v>
                </c:pt>
                <c:pt idx="2">
                  <c:v>5195.3999999999996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81123968"/>
        <c:axId val="81129856"/>
        <c:axId val="0"/>
      </c:bar3DChart>
      <c:catAx>
        <c:axId val="81123968"/>
        <c:scaling>
          <c:orientation val="minMax"/>
        </c:scaling>
        <c:delete val="0"/>
        <c:axPos val="b"/>
        <c:majorTickMark val="out"/>
        <c:minorTickMark val="none"/>
        <c:tickLblPos val="nextTo"/>
        <c:crossAx val="81129856"/>
        <c:crosses val="autoZero"/>
        <c:auto val="1"/>
        <c:lblAlgn val="ctr"/>
        <c:lblOffset val="100"/>
        <c:noMultiLvlLbl val="0"/>
      </c:catAx>
      <c:valAx>
        <c:axId val="8112985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81123968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spPr>
            <a:solidFill>
              <a:srgbClr val="33CCFF"/>
            </a:solidFill>
            <a:ln>
              <a:solidFill>
                <a:schemeClr val="tx2">
                  <a:lumMod val="75000"/>
                </a:schemeClr>
              </a:solidFill>
            </a:ln>
          </c:spPr>
          <c:invertIfNegative val="0"/>
          <c:dPt>
            <c:idx val="0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1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Pt>
            <c:idx val="2"/>
            <c:invertIfNegative val="0"/>
            <c:bubble3D val="0"/>
            <c:spPr>
              <a:solidFill>
                <a:srgbClr val="FF0000"/>
              </a:solidFill>
              <a:ln>
                <a:solidFill>
                  <a:schemeClr val="tx2">
                    <a:lumMod val="75000"/>
                  </a:schemeClr>
                </a:solidFill>
              </a:ln>
            </c:spPr>
          </c:dPt>
          <c:dLbls>
            <c:dLbl>
              <c:idx val="0"/>
              <c:layout>
                <c:manualLayout>
                  <c:x val="2.095476740208187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7462306168401529E-2"/>
                  <c:y val="-6.8132585503147713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3969844934721224E-2"/>
                  <c:y val="-4.6617032186364218E-2"/>
                </c:manualLayout>
              </c:layout>
              <c:spPr/>
              <c:txPr>
                <a:bodyPr/>
                <a:lstStyle/>
                <a:p>
                  <a:pPr>
                    <a:defRPr sz="1200" b="1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Лист1!$D$7:$F$7</c:f>
              <c:strCache>
                <c:ptCount val="3"/>
                <c:pt idx="0">
                  <c:v>2023 г</c:v>
                </c:pt>
                <c:pt idx="1">
                  <c:v>2024 г</c:v>
                </c:pt>
                <c:pt idx="2">
                  <c:v>2025 г</c:v>
                </c:pt>
              </c:strCache>
            </c:strRef>
          </c:cat>
          <c:val>
            <c:numRef>
              <c:f>Лист1!$D$8:$F$8</c:f>
              <c:numCache>
                <c:formatCode>General</c:formatCode>
                <c:ptCount val="3"/>
                <c:pt idx="0">
                  <c:v>17245.400000000001</c:v>
                </c:pt>
                <c:pt idx="1">
                  <c:v>16034.4</c:v>
                </c:pt>
                <c:pt idx="2">
                  <c:v>15811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100543872"/>
        <c:axId val="100554240"/>
        <c:axId val="0"/>
      </c:bar3DChart>
      <c:catAx>
        <c:axId val="100543872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1200" b="1"/>
            </a:pPr>
            <a:endParaRPr lang="ru-RU"/>
          </a:p>
        </c:txPr>
        <c:crossAx val="100554240"/>
        <c:crosses val="autoZero"/>
        <c:auto val="1"/>
        <c:lblAlgn val="ctr"/>
        <c:lblOffset val="100"/>
        <c:noMultiLvlLbl val="0"/>
      </c:catAx>
      <c:valAx>
        <c:axId val="100554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00543872"/>
        <c:crosses val="autoZero"/>
        <c:crossBetween val="between"/>
      </c:valAx>
    </c:plotArea>
    <c:legend>
      <c:legendPos val="r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31"/>
    </mc:Choice>
    <mc:Fallback>
      <c:style val="31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0070C0"/>
            </a:solidFill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txPr>
              <a:bodyPr/>
              <a:lstStyle/>
              <a:p>
                <a:pPr>
                  <a:defRPr sz="1600" b="1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Лист1!$K$12:$M$12</c:f>
              <c:strCache>
                <c:ptCount val="3"/>
                <c:pt idx="0">
                  <c:v>2023 г</c:v>
                </c:pt>
                <c:pt idx="1">
                  <c:v>2024 г</c:v>
                </c:pt>
                <c:pt idx="2">
                  <c:v>2025 г</c:v>
                </c:pt>
              </c:strCache>
            </c:strRef>
          </c:cat>
          <c:val>
            <c:numRef>
              <c:f>Лист1!$K$13:$M$13</c:f>
              <c:numCache>
                <c:formatCode>General</c:formatCode>
                <c:ptCount val="3"/>
                <c:pt idx="0" formatCode="0.0">
                  <c:v>5064</c:v>
                </c:pt>
                <c:pt idx="1">
                  <c:v>3517.7</c:v>
                </c:pt>
                <c:pt idx="2">
                  <c:v>3480.8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75"/>
        <c:axId val="108056960"/>
        <c:axId val="108059648"/>
      </c:barChart>
      <c:catAx>
        <c:axId val="108056960"/>
        <c:scaling>
          <c:orientation val="minMax"/>
        </c:scaling>
        <c:delete val="0"/>
        <c:axPos val="b"/>
        <c:majorTickMark val="none"/>
        <c:min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108059648"/>
        <c:crosses val="autoZero"/>
        <c:auto val="1"/>
        <c:lblAlgn val="ctr"/>
        <c:lblOffset val="100"/>
        <c:noMultiLvlLbl val="0"/>
      </c:catAx>
      <c:valAx>
        <c:axId val="108059648"/>
        <c:scaling>
          <c:orientation val="minMax"/>
        </c:scaling>
        <c:delete val="0"/>
        <c:axPos val="l"/>
        <c:numFmt formatCode="0.0" sourceLinked="1"/>
        <c:majorTickMark val="none"/>
        <c:minorTickMark val="none"/>
        <c:tickLblPos val="nextTo"/>
        <c:crossAx val="108056960"/>
        <c:crosses val="autoZero"/>
        <c:crossBetween val="between"/>
      </c:valAx>
      <c:spPr>
        <a:gradFill rotWithShape="1">
          <a:gsLst>
            <a:gs pos="0">
              <a:schemeClr val="accent4">
                <a:tint val="50000"/>
                <a:satMod val="300000"/>
              </a:schemeClr>
            </a:gs>
            <a:gs pos="35000">
              <a:schemeClr val="accent4">
                <a:tint val="37000"/>
                <a:satMod val="300000"/>
              </a:schemeClr>
            </a:gs>
            <a:gs pos="100000">
              <a:schemeClr val="accent4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4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legend>
      <c:legendPos val="b"/>
      <c:layout/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Физическая культура</c:v>
                </c:pt>
              </c:strCache>
            </c:strRef>
          </c:tx>
          <c:spPr>
            <a:solidFill>
              <a:srgbClr val="33CC33"/>
            </a:solidFill>
            <a:effectLst>
              <a:innerShdw blurRad="63500" dist="50800" dir="16200000">
                <a:prstClr val="black">
                  <a:alpha val="50000"/>
                </a:prstClr>
              </a:innerShdw>
            </a:effectLst>
            <a:scene3d>
              <a:camera prst="orthographicFront"/>
              <a:lightRig rig="threePt" dir="t"/>
            </a:scene3d>
            <a:sp3d>
              <a:bevelT prst="slope"/>
            </a:sp3d>
          </c:spPr>
          <c:invertIfNegative val="0"/>
          <c:dPt>
            <c:idx val="0"/>
            <c:invertIfNegative val="0"/>
            <c:bubble3D val="0"/>
          </c:dPt>
          <c:dPt>
            <c:idx val="1"/>
            <c:invertIfNegative val="0"/>
            <c:bubble3D val="0"/>
          </c:dPt>
          <c:dPt>
            <c:idx val="2"/>
            <c:invertIfNegative val="0"/>
            <c:bubble3D val="0"/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7616,8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7253,8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ru-RU" b="1" dirty="0" smtClean="0"/>
                      <a:t>7492,6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2023 год</c:v>
                </c:pt>
                <c:pt idx="1">
                  <c:v>2024 год</c:v>
                </c:pt>
                <c:pt idx="2">
                  <c:v>2025 год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7616.8</c:v>
                </c:pt>
                <c:pt idx="1">
                  <c:v>7253.8</c:v>
                </c:pt>
                <c:pt idx="2">
                  <c:v>7492.6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11083904"/>
        <c:axId val="111085440"/>
      </c:barChart>
      <c:catAx>
        <c:axId val="111083904"/>
        <c:scaling>
          <c:orientation val="minMax"/>
        </c:scaling>
        <c:delete val="0"/>
        <c:axPos val="b"/>
        <c:majorTickMark val="out"/>
        <c:minorTickMark val="none"/>
        <c:tickLblPos val="nextTo"/>
        <c:crossAx val="111085440"/>
        <c:crosses val="autoZero"/>
        <c:auto val="1"/>
        <c:lblAlgn val="ctr"/>
        <c:lblOffset val="100"/>
        <c:noMultiLvlLbl val="0"/>
      </c:catAx>
      <c:valAx>
        <c:axId val="1110854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11083904"/>
        <c:crosses val="autoZero"/>
        <c:crossBetween val="between"/>
      </c:valAx>
      <c:spPr>
        <a:gradFill rotWithShape="1">
          <a:gsLst>
            <a:gs pos="0">
              <a:schemeClr val="accent3">
                <a:tint val="50000"/>
                <a:satMod val="300000"/>
              </a:schemeClr>
            </a:gs>
            <a:gs pos="35000">
              <a:schemeClr val="accent3">
                <a:tint val="37000"/>
                <a:satMod val="300000"/>
              </a:schemeClr>
            </a:gs>
            <a:gs pos="100000">
              <a:schemeClr val="accent3"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accent3">
              <a:shade val="95000"/>
              <a:satMod val="10500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c:spPr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49688" y="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661C8C-76C3-4A11-B668-F009293FE6C1}" type="datetimeFigureOut">
              <a:rPr lang="ru-RU" smtClean="0"/>
              <a:pPr/>
              <a:t>26.01.2023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450" y="4715951"/>
            <a:ext cx="5438775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49688" y="9428711"/>
            <a:ext cx="2946400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09ED8D-D43E-4ADF-9E29-2658467E66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3231370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E79ECBC1-A18A-4B7E-BC68-E58AEC5080CF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3B65278-F730-4019-BEAC-F740CAD2EEE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2700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EC5D282-27E3-4C07-BC66-9F53C9132758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6A85C8F-A651-4355-8574-C4510AC582D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42291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58DE458-85FE-478B-9645-3B8B27AF3753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DCFD9E9-7227-41C3-8FE8-32F583197C85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15175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EE6E8CB-9545-4BFD-BDC9-A81EEA16112B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CBD1FA-041B-4175-8CFF-6DA506BEAF1D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51317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50F99A-75DE-4AA4-AE6F-2B5874D743BE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EBD21D9-2FBE-451B-B38E-C2E8F662D7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02511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79F1A4B-00AC-4A78-BF1D-84B8B1746E23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526FE9A-62BE-4550-AAD3-11F377052B9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327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A3C2A5D-EBA9-4374-A00C-3D3B7D585128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BE6DEEF-865F-433F-ADF0-137CBB31042B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039970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5B4EF93-7470-4E70-AB5A-3AB2D23C49FC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ACE2556-E957-4939-87E7-6C6F54827BEC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381336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AE78004-ED0A-4241-A707-5C79A8532D9F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1A6E53B-1389-4C4A-9EBA-214D32488A27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457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406EE5D-5200-4AB1-A70D-3EFA14AF2613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7B37D47-B353-46EB-BC2E-84B6DD945E73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60199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F953DF-D77B-47B8-BE69-678B4A2AA97D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7B8908A-F6C4-4CD9-B44F-C0E210C18D6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4689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25E965E5-BD32-451E-9992-FAD2DA9DC2D1}" type="datetimeFigureOut">
              <a:rPr lang="ru-RU" smtClean="0"/>
              <a:pPr>
                <a:defRPr/>
              </a:pPr>
              <a:t>26.01.2023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E6AA1B88-AC35-4767-A4B6-9DA86B037BD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7531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2.xls"/><Relationship Id="rId7" Type="http://schemas.openxmlformats.org/officeDocument/2006/relationships/image" Target="../media/image6.jpeg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6" Type="http://schemas.openxmlformats.org/officeDocument/2006/relationships/chart" Target="../charts/chart6.xml"/><Relationship Id="rId5" Type="http://schemas.openxmlformats.org/officeDocument/2006/relationships/image" Target="../media/image5.jpeg"/><Relationship Id="rId4" Type="http://schemas.openxmlformats.org/officeDocument/2006/relationships/image" Target="../media/image4.emf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hyperlink" Target="mailto:sp29309@donpac.ru" TargetMode="Externa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_____Microsoft_Excel_97-20031.xls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5" Type="http://schemas.openxmlformats.org/officeDocument/2006/relationships/package" Target="../embeddings/_____Microsoft_Excel2.xlsx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>
            <a:normAutofit fontScale="90000"/>
          </a:bodyPr>
          <a:lstStyle/>
          <a:p>
            <a:pPr eaLnBrk="1" hangingPunct="1"/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Бюджет Красноармейского сельского поселения Орловского </a:t>
            </a:r>
            <a:r>
              <a:rPr lang="ru-RU" sz="2400" b="1" i="1" u="sng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районана</a:t>
            </a:r>
            <a:r>
              <a:rPr lang="ru-RU" sz="2400" b="1" i="1" u="sng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2023 год и плановый период 2024 и 2025 годов направлен на решение следующих ключевых задач</a:t>
            </a:r>
          </a:p>
        </p:txBody>
      </p:sp>
      <p:sp>
        <p:nvSpPr>
          <p:cNvPr id="28676" name="Oval 4"/>
          <p:cNvSpPr>
            <a:spLocks noChangeArrowheads="1"/>
          </p:cNvSpPr>
          <p:nvPr/>
        </p:nvSpPr>
        <p:spPr bwMode="auto">
          <a:xfrm>
            <a:off x="323528" y="1196752"/>
            <a:ext cx="8353425" cy="719137"/>
          </a:xfrm>
          <a:prstGeom prst="roundRect">
            <a:avLst>
              <a:gd name="adj" fmla="val 16667"/>
            </a:avLst>
          </a:prstGeom>
          <a:solidFill>
            <a:srgbClr val="FF0000"/>
          </a:solidFill>
          <a:ln w="9525">
            <a:solidFill>
              <a:srgbClr val="00FF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Обеспечение сбалансированности </a:t>
            </a:r>
            <a:r>
              <a:rPr lang="ru-RU" dirty="0" smtClean="0"/>
              <a:t>местного бюджета</a:t>
            </a:r>
            <a:endParaRPr lang="ru-RU" dirty="0"/>
          </a:p>
        </p:txBody>
      </p:sp>
      <p:sp>
        <p:nvSpPr>
          <p:cNvPr id="28677" name="Oval 5"/>
          <p:cNvSpPr>
            <a:spLocks noChangeArrowheads="1"/>
          </p:cNvSpPr>
          <p:nvPr/>
        </p:nvSpPr>
        <p:spPr bwMode="auto">
          <a:xfrm>
            <a:off x="323528" y="2060848"/>
            <a:ext cx="8424863" cy="1008063"/>
          </a:xfrm>
          <a:prstGeom prst="roundRect">
            <a:avLst>
              <a:gd name="adj" fmla="val 16667"/>
            </a:avLst>
          </a:prstGeom>
          <a:solidFill>
            <a:srgbClr val="FFFF00"/>
          </a:solidFill>
          <a:ln w="9525">
            <a:solidFill>
              <a:srgbClr val="FF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/>
              <a:t>Повышение объективности и качества бюджетного планирования</a:t>
            </a:r>
          </a:p>
        </p:txBody>
      </p:sp>
      <p:sp>
        <p:nvSpPr>
          <p:cNvPr id="28678" name="Oval 6"/>
          <p:cNvSpPr>
            <a:spLocks noChangeArrowheads="1"/>
          </p:cNvSpPr>
          <p:nvPr/>
        </p:nvSpPr>
        <p:spPr bwMode="auto">
          <a:xfrm>
            <a:off x="288032" y="3284853"/>
            <a:ext cx="8496300" cy="1368425"/>
          </a:xfrm>
          <a:prstGeom prst="roundRect">
            <a:avLst>
              <a:gd name="adj" fmla="val 16667"/>
            </a:avLst>
          </a:prstGeom>
          <a:solidFill>
            <a:srgbClr val="CC66FF"/>
          </a:solidFill>
          <a:ln w="9525">
            <a:solidFill>
              <a:srgbClr val="99CC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эффективности бюджетной политики, </a:t>
            </a:r>
            <a:endParaRPr lang="ru-RU" dirty="0" smtClean="0">
              <a:latin typeface="Times New Roman" pitchFamily="18" charset="0"/>
            </a:endParaRPr>
          </a:p>
          <a:p>
            <a:pPr algn="ctr"/>
            <a:r>
              <a:rPr lang="ru-RU" dirty="0" smtClean="0">
                <a:latin typeface="Times New Roman" pitchFamily="18" charset="0"/>
              </a:rPr>
              <a:t>в </a:t>
            </a:r>
            <a:r>
              <a:rPr lang="ru-RU" dirty="0">
                <a:latin typeface="Times New Roman" pitchFamily="18" charset="0"/>
              </a:rPr>
              <a:t>том числе за счет роста эффективности бюджетных расходов</a:t>
            </a:r>
            <a:endParaRPr lang="ru-RU" dirty="0"/>
          </a:p>
        </p:txBody>
      </p:sp>
      <p:sp>
        <p:nvSpPr>
          <p:cNvPr id="28679" name="Oval 7"/>
          <p:cNvSpPr>
            <a:spLocks noChangeArrowheads="1"/>
          </p:cNvSpPr>
          <p:nvPr/>
        </p:nvSpPr>
        <p:spPr bwMode="auto">
          <a:xfrm>
            <a:off x="251520" y="4869160"/>
            <a:ext cx="8569325" cy="1584325"/>
          </a:xfrm>
          <a:prstGeom prst="roundRect">
            <a:avLst>
              <a:gd name="adj" fmla="val 16667"/>
            </a:avLst>
          </a:prstGeom>
          <a:solidFill>
            <a:srgbClr val="00B0F0"/>
          </a:solidFill>
          <a:ln w="9525">
            <a:solidFill>
              <a:srgbClr val="99CCFF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dirty="0" smtClean="0">
                <a:latin typeface="Times New Roman" pitchFamily="18" charset="0"/>
              </a:rPr>
              <a:t>Повышение </a:t>
            </a:r>
            <a:r>
              <a:rPr lang="ru-RU" dirty="0">
                <a:latin typeface="Times New Roman" pitchFamily="18" charset="0"/>
              </a:rPr>
              <a:t>прозрачности и открытости бюджетного процесса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Заголовок 1"/>
          <p:cNvSpPr>
            <a:spLocks noGrp="1"/>
          </p:cNvSpPr>
          <p:nvPr>
            <p:ph type="title"/>
          </p:nvPr>
        </p:nvSpPr>
        <p:spPr>
          <a:xfrm>
            <a:off x="457200" y="188913"/>
            <a:ext cx="8229600" cy="1152525"/>
          </a:xfrm>
        </p:spPr>
        <p:txBody>
          <a:bodyPr>
            <a:normAutofit/>
          </a:bodyPr>
          <a:lstStyle/>
          <a:p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Доля муниципальных программ в общем объеме расходов, запланированных на реализацию муниципальных программ Красноармейского сельского поселения в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2023 </a:t>
            </a:r>
            <a:r>
              <a:rPr lang="ru-RU" sz="20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году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581818" y="2708275"/>
            <a:ext cx="2771775" cy="869563"/>
          </a:xfrm>
          <a:prstGeom prst="rect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Социальная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 поддержка граждан             </a:t>
            </a:r>
            <a:r>
              <a:rPr lang="ru-RU" dirty="0" smtClean="0"/>
              <a:t>1,3</a:t>
            </a:r>
            <a:r>
              <a:rPr lang="ru-RU" dirty="0" smtClean="0"/>
              <a:t> </a:t>
            </a:r>
            <a:r>
              <a:rPr lang="ru-RU" dirty="0"/>
              <a:t>%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815976" y="1397274"/>
            <a:ext cx="2675904" cy="1091601"/>
          </a:xfrm>
          <a:prstGeom prst="rect">
            <a:avLst/>
          </a:prstGeom>
          <a:solidFill>
            <a:srgbClr val="33CCFF"/>
          </a:solidFill>
          <a:ln>
            <a:solidFill>
              <a:srgbClr val="FF0066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Эффективное управление </a:t>
            </a:r>
            <a:r>
              <a:rPr lang="ru-RU" sz="1600" dirty="0">
                <a:solidFill>
                  <a:schemeClr val="tx1"/>
                </a:solidFill>
              </a:rPr>
              <a:t>муниципальными </a:t>
            </a:r>
            <a:r>
              <a:rPr lang="ru-RU" sz="1400" dirty="0">
                <a:solidFill>
                  <a:schemeClr val="tx1"/>
                </a:solidFill>
              </a:rPr>
              <a:t>финансами    </a:t>
            </a:r>
            <a:r>
              <a:rPr lang="ru-RU" sz="1600" dirty="0">
                <a:solidFill>
                  <a:schemeClr val="tx1"/>
                </a:solidFill>
              </a:rPr>
              <a:t>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44,2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smtClean="0">
                <a:solidFill>
                  <a:schemeClr val="tx1"/>
                </a:solidFill>
              </a:rPr>
              <a:t>%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1" name="Скругленный прямоугольник 10"/>
          <p:cNvSpPr/>
          <p:nvPr/>
        </p:nvSpPr>
        <p:spPr>
          <a:xfrm>
            <a:off x="3859808" y="2546347"/>
            <a:ext cx="2376290" cy="1655985"/>
          </a:xfrm>
          <a:prstGeom prst="roundRect">
            <a:avLst/>
          </a:prstGeom>
          <a:solidFill>
            <a:schemeClr val="accent6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качественными жилищно-коммунальными услугами населения  </a:t>
            </a:r>
            <a:r>
              <a:rPr lang="ru-RU" sz="1600" dirty="0" smtClean="0"/>
              <a:t>16,8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12" name="Скругленный прямоугольник 11"/>
          <p:cNvSpPr/>
          <p:nvPr/>
        </p:nvSpPr>
        <p:spPr>
          <a:xfrm>
            <a:off x="3859808" y="5586695"/>
            <a:ext cx="2304281" cy="1196975"/>
          </a:xfrm>
          <a:prstGeom prst="roundRect">
            <a:avLst/>
          </a:prstGeom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сельского </a:t>
            </a:r>
            <a:r>
              <a:rPr lang="ru-RU" dirty="0" smtClean="0"/>
              <a:t>хозяйства</a:t>
            </a:r>
            <a:endParaRPr lang="ru-RU" dirty="0"/>
          </a:p>
        </p:txBody>
      </p:sp>
      <p:sp>
        <p:nvSpPr>
          <p:cNvPr id="13" name="Скругленный прямоугольник 12"/>
          <p:cNvSpPr/>
          <p:nvPr/>
        </p:nvSpPr>
        <p:spPr>
          <a:xfrm>
            <a:off x="581818" y="3577839"/>
            <a:ext cx="2622030" cy="1075297"/>
          </a:xfrm>
          <a:prstGeom prst="roundRect">
            <a:avLst/>
          </a:prstGeom>
          <a:solidFill>
            <a:srgbClr val="00B050"/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/>
              <a:t>Развитие физической культуры и спорта </a:t>
            </a:r>
            <a:r>
              <a:rPr lang="ru-RU" dirty="0" smtClean="0"/>
              <a:t>0,2 %</a:t>
            </a:r>
            <a:endParaRPr lang="ru-RU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</p:txBody>
      </p:sp>
      <p:sp>
        <p:nvSpPr>
          <p:cNvPr id="14" name="Скругленный прямоугольник 13"/>
          <p:cNvSpPr/>
          <p:nvPr/>
        </p:nvSpPr>
        <p:spPr>
          <a:xfrm>
            <a:off x="3859808" y="1337268"/>
            <a:ext cx="2159893" cy="1151607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Развитие культуры и туризма </a:t>
            </a:r>
            <a:r>
              <a:rPr lang="ru-RU" sz="1600" dirty="0" smtClean="0"/>
              <a:t>29,4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6" name="Скругленный прямоугольник 15"/>
          <p:cNvSpPr/>
          <p:nvPr/>
        </p:nvSpPr>
        <p:spPr>
          <a:xfrm>
            <a:off x="6786659" y="4364940"/>
            <a:ext cx="1871663" cy="936625"/>
          </a:xfrm>
          <a:prstGeom prst="roundRect">
            <a:avLst/>
          </a:prstGeom>
          <a:solidFill>
            <a:srgbClr val="2FA6FF"/>
          </a:solidFill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Охрана окружающей среды </a:t>
            </a:r>
            <a:r>
              <a:rPr lang="ru-RU" sz="1600" dirty="0" smtClean="0"/>
              <a:t>1,9</a:t>
            </a:r>
            <a:r>
              <a:rPr lang="ru-RU" sz="1600" dirty="0" smtClean="0"/>
              <a:t> 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7" name="Скругленный прямоугольник 16"/>
          <p:cNvSpPr/>
          <p:nvPr/>
        </p:nvSpPr>
        <p:spPr>
          <a:xfrm>
            <a:off x="3967993" y="4263227"/>
            <a:ext cx="2087909" cy="1223963"/>
          </a:xfrm>
          <a:prstGeom prst="roundRect">
            <a:avLst/>
          </a:prstGeom>
          <a:solidFill>
            <a:srgbClr val="FF00FF"/>
          </a:solidFill>
          <a:ln>
            <a:solidFill>
              <a:schemeClr val="bg1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Защита населения и территорий от чрезвычайных ситуаций </a:t>
            </a:r>
            <a:r>
              <a:rPr lang="ru-RU" sz="1600" dirty="0" smtClean="0"/>
              <a:t>0,1%</a:t>
            </a:r>
            <a:endParaRPr lang="ru-RU" sz="1600" dirty="0"/>
          </a:p>
        </p:txBody>
      </p:sp>
      <p:sp>
        <p:nvSpPr>
          <p:cNvPr id="21" name="Скругленный прямоугольник 20"/>
          <p:cNvSpPr/>
          <p:nvPr/>
        </p:nvSpPr>
        <p:spPr>
          <a:xfrm>
            <a:off x="6444208" y="1412875"/>
            <a:ext cx="2268537" cy="1295400"/>
          </a:xfrm>
          <a:prstGeom prst="roundRect">
            <a:avLst/>
          </a:prstGeom>
          <a:solidFill>
            <a:srgbClr val="FF00FF"/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4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Обеспечение общественного порядка и противодействие преступности </a:t>
            </a:r>
            <a:r>
              <a:rPr lang="ru-RU" sz="1600" dirty="0" smtClean="0"/>
              <a:t>0,03 </a:t>
            </a:r>
            <a:r>
              <a:rPr lang="ru-RU" sz="1600" dirty="0" smtClean="0"/>
              <a:t>%</a:t>
            </a: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dirty="0"/>
          </a:p>
        </p:txBody>
      </p:sp>
      <p:sp>
        <p:nvSpPr>
          <p:cNvPr id="22" name="Скругленный прямоугольник 21"/>
          <p:cNvSpPr/>
          <p:nvPr/>
        </p:nvSpPr>
        <p:spPr>
          <a:xfrm>
            <a:off x="6588223" y="2911783"/>
            <a:ext cx="2268537" cy="1332111"/>
          </a:xfrm>
          <a:prstGeom prst="roundRect">
            <a:avLst/>
          </a:prstGeom>
          <a:solidFill>
            <a:srgbClr val="FF66CC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 sz="1600" dirty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Муниципальная </a:t>
            </a:r>
            <a:r>
              <a:rPr lang="ru-RU" sz="1600" dirty="0" smtClean="0"/>
              <a:t>политика</a:t>
            </a:r>
            <a:endParaRPr lang="ru-RU" dirty="0"/>
          </a:p>
        </p:txBody>
      </p:sp>
      <p:sp>
        <p:nvSpPr>
          <p:cNvPr id="23" name="Скругленный прямоугольник 22"/>
          <p:cNvSpPr/>
          <p:nvPr/>
        </p:nvSpPr>
        <p:spPr>
          <a:xfrm>
            <a:off x="6340200" y="5586695"/>
            <a:ext cx="2516559" cy="863600"/>
          </a:xfrm>
          <a:prstGeom prst="roundRect">
            <a:avLst>
              <a:gd name="adj" fmla="val 15197"/>
            </a:avLst>
          </a:prstGeom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Энергоэффективность  и развитие </a:t>
            </a:r>
            <a:r>
              <a:rPr lang="ru-RU" sz="1600" dirty="0" smtClean="0"/>
              <a:t>энергетики</a:t>
            </a:r>
            <a:endParaRPr lang="ru-RU" sz="1600" dirty="0"/>
          </a:p>
        </p:txBody>
      </p:sp>
      <p:sp>
        <p:nvSpPr>
          <p:cNvPr id="15" name="Скругленный прямоугольник 14"/>
          <p:cNvSpPr/>
          <p:nvPr/>
        </p:nvSpPr>
        <p:spPr>
          <a:xfrm>
            <a:off x="527200" y="4723095"/>
            <a:ext cx="2777356" cy="863600"/>
          </a:xfrm>
          <a:prstGeom prst="roundRect">
            <a:avLst>
              <a:gd name="adj" fmla="val 15197"/>
            </a:avLst>
          </a:prstGeom>
          <a:solidFill>
            <a:srgbClr val="9999FF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Развитие транспортной системы </a:t>
            </a:r>
            <a:r>
              <a:rPr lang="ru-RU" sz="1600" dirty="0" smtClean="0"/>
              <a:t>2,9</a:t>
            </a:r>
            <a:r>
              <a:rPr lang="ru-RU" sz="1600" dirty="0" smtClean="0"/>
              <a:t>%</a:t>
            </a:r>
            <a:endParaRPr lang="ru-RU" sz="1600" dirty="0"/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687289" y="5661248"/>
            <a:ext cx="2516559" cy="972527"/>
          </a:xfrm>
          <a:prstGeom prst="roundRect">
            <a:avLst>
              <a:gd name="adj" fmla="val 15197"/>
            </a:avLst>
          </a:prstGeom>
          <a:solidFill>
            <a:schemeClr val="accent1"/>
          </a:solidFill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Формирование современной городской среды   </a:t>
            </a:r>
            <a:r>
              <a:rPr lang="ru-RU" sz="1600" dirty="0" smtClean="0"/>
              <a:t> </a:t>
            </a:r>
            <a:endParaRPr lang="ru-RU" sz="1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199" y="274638"/>
            <a:ext cx="8435975" cy="1143000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 Красноармейского сельского поселения и </a:t>
            </a:r>
            <a:r>
              <a:rPr lang="ru-RU" sz="20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sz="20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расходы</a:t>
            </a:r>
            <a:endParaRPr lang="ru-RU" sz="2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Овал 2"/>
          <p:cNvSpPr/>
          <p:nvPr/>
        </p:nvSpPr>
        <p:spPr>
          <a:xfrm>
            <a:off x="612000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17245,4тыс.рублей</a:t>
            </a:r>
            <a:endParaRPr lang="ru-RU" dirty="0"/>
          </a:p>
        </p:txBody>
      </p:sp>
      <p:sp>
        <p:nvSpPr>
          <p:cNvPr id="4" name="Овал 3"/>
          <p:cNvSpPr/>
          <p:nvPr/>
        </p:nvSpPr>
        <p:spPr>
          <a:xfrm>
            <a:off x="3635375" y="1844675"/>
            <a:ext cx="2520950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16034,4</a:t>
            </a:r>
            <a:r>
              <a:rPr lang="ru-RU" dirty="0" smtClean="0"/>
              <a:t>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5" name="Овал 4"/>
          <p:cNvSpPr/>
          <p:nvPr/>
        </p:nvSpPr>
        <p:spPr>
          <a:xfrm>
            <a:off x="6516688" y="1844675"/>
            <a:ext cx="2376487" cy="2447925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15811,0 </a:t>
            </a:r>
            <a:r>
              <a:rPr lang="ru-RU" dirty="0" err="1" smtClean="0"/>
              <a:t>тыс.рублей</a:t>
            </a:r>
            <a:endParaRPr lang="ru-RU" dirty="0"/>
          </a:p>
        </p:txBody>
      </p:sp>
      <p:sp>
        <p:nvSpPr>
          <p:cNvPr id="7" name="Овал 6"/>
          <p:cNvSpPr/>
          <p:nvPr/>
        </p:nvSpPr>
        <p:spPr>
          <a:xfrm>
            <a:off x="1835150" y="3716338"/>
            <a:ext cx="1656730" cy="865187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548,1</a:t>
            </a:r>
            <a:r>
              <a:rPr lang="ru-RU" sz="1600" dirty="0" smtClean="0">
                <a:solidFill>
                  <a:schemeClr val="tx1"/>
                </a:solidFill>
              </a:rPr>
              <a:t>тыс</a:t>
            </a:r>
            <a:r>
              <a:rPr lang="ru-RU" sz="1600" dirty="0" smtClean="0">
                <a:solidFill>
                  <a:schemeClr val="tx1"/>
                </a:solidFill>
              </a:rPr>
              <a:t>. </a:t>
            </a:r>
            <a:r>
              <a:rPr lang="ru-RU" sz="1600" dirty="0" err="1" smtClean="0">
                <a:solidFill>
                  <a:schemeClr val="tx1"/>
                </a:solidFill>
              </a:rPr>
              <a:t>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4932363" y="3789363"/>
            <a:ext cx="1584325" cy="8636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936,2</a:t>
            </a:r>
            <a:r>
              <a:rPr lang="ru-RU" sz="1600" dirty="0" smtClean="0">
                <a:solidFill>
                  <a:schemeClr val="tx1"/>
                </a:solidFill>
              </a:rPr>
              <a:t>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9" name="Овал 8"/>
          <p:cNvSpPr/>
          <p:nvPr/>
        </p:nvSpPr>
        <p:spPr>
          <a:xfrm>
            <a:off x="7596188" y="3789363"/>
            <a:ext cx="1439862" cy="792162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>
                <a:solidFill>
                  <a:schemeClr val="tx1"/>
                </a:solidFill>
              </a:rPr>
              <a:t>1309,8 </a:t>
            </a:r>
            <a:r>
              <a:rPr lang="ru-RU" sz="1600" dirty="0" err="1" smtClean="0">
                <a:solidFill>
                  <a:schemeClr val="tx1"/>
                </a:solidFill>
              </a:rPr>
              <a:t>тыс.руб</a:t>
            </a:r>
            <a:r>
              <a:rPr lang="en-US" sz="1600" dirty="0">
                <a:solidFill>
                  <a:schemeClr val="tx1"/>
                </a:solidFill>
              </a:rPr>
              <a:t>.</a:t>
            </a:r>
            <a:endParaRPr lang="ru-RU" sz="1600" dirty="0">
              <a:solidFill>
                <a:schemeClr val="tx1"/>
              </a:solidFill>
            </a:endParaRPr>
          </a:p>
        </p:txBody>
      </p:sp>
      <p:sp>
        <p:nvSpPr>
          <p:cNvPr id="10" name="Овал 9"/>
          <p:cNvSpPr/>
          <p:nvPr/>
        </p:nvSpPr>
        <p:spPr>
          <a:xfrm>
            <a:off x="395288" y="5300663"/>
            <a:ext cx="504825" cy="431800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11" name="Овал 10"/>
          <p:cNvSpPr/>
          <p:nvPr/>
        </p:nvSpPr>
        <p:spPr>
          <a:xfrm>
            <a:off x="395288" y="6165850"/>
            <a:ext cx="431800" cy="431800"/>
          </a:xfrm>
          <a:prstGeom prst="ellipse">
            <a:avLst/>
          </a:prstGeom>
          <a:solidFill>
            <a:srgbClr val="FF3399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ru-RU"/>
          </a:p>
        </p:txBody>
      </p:sp>
      <p:sp>
        <p:nvSpPr>
          <p:cNvPr id="34826" name="TextBox 11"/>
          <p:cNvSpPr txBox="1">
            <a:spLocks noChangeArrowheads="1"/>
          </p:cNvSpPr>
          <p:nvPr/>
        </p:nvSpPr>
        <p:spPr bwMode="auto">
          <a:xfrm>
            <a:off x="1403350" y="1412875"/>
            <a:ext cx="8111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23г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7" name="TextBox 12"/>
          <p:cNvSpPr txBox="1">
            <a:spLocks noChangeArrowheads="1"/>
          </p:cNvSpPr>
          <p:nvPr/>
        </p:nvSpPr>
        <p:spPr bwMode="auto">
          <a:xfrm>
            <a:off x="4500563" y="1412875"/>
            <a:ext cx="857255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24г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8" name="TextBox 13"/>
          <p:cNvSpPr txBox="1">
            <a:spLocks noChangeArrowheads="1"/>
          </p:cNvSpPr>
          <p:nvPr/>
        </p:nvSpPr>
        <p:spPr bwMode="auto">
          <a:xfrm>
            <a:off x="7308850" y="1412875"/>
            <a:ext cx="83505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b="1" dirty="0" smtClean="0">
                <a:latin typeface="Calibri" pitchFamily="34" charset="0"/>
              </a:rPr>
              <a:t>20</a:t>
            </a:r>
            <a:r>
              <a:rPr lang="ru-RU" b="1" dirty="0" smtClean="0">
                <a:latin typeface="Calibri" pitchFamily="34" charset="0"/>
              </a:rPr>
              <a:t>25г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34829" name="TextBox 16"/>
          <p:cNvSpPr txBox="1">
            <a:spLocks noChangeArrowheads="1"/>
          </p:cNvSpPr>
          <p:nvPr/>
        </p:nvSpPr>
        <p:spPr bwMode="auto">
          <a:xfrm>
            <a:off x="1258888" y="6092825"/>
            <a:ext cx="777760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dirty="0">
                <a:latin typeface="Calibri" pitchFamily="34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непрограммные</a:t>
            </a:r>
            <a:r>
              <a:rPr lang="ru-RU" dirty="0" smtClean="0">
                <a:latin typeface="Calibri" pitchFamily="34" charset="0"/>
              </a:rPr>
              <a:t>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</a:t>
            </a:r>
            <a:r>
              <a:rPr lang="ru-RU" dirty="0" smtClean="0">
                <a:latin typeface="Calibri" pitchFamily="34" charset="0"/>
              </a:rPr>
              <a:t>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34830" name="TextBox 17"/>
          <p:cNvSpPr txBox="1">
            <a:spLocks noChangeArrowheads="1"/>
          </p:cNvSpPr>
          <p:nvPr/>
        </p:nvSpPr>
        <p:spPr bwMode="auto">
          <a:xfrm>
            <a:off x="1258888" y="5445125"/>
            <a:ext cx="72739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dirty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расходы бюджета Красноармейского сельского поселения, формируемые в рамках муниципальных программ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Скругленный прямоугольник 4"/>
          <p:cNvSpPr/>
          <p:nvPr/>
        </p:nvSpPr>
        <p:spPr>
          <a:xfrm>
            <a:off x="395536" y="548680"/>
            <a:ext cx="3528392" cy="2376264"/>
          </a:xfrm>
          <a:prstGeom prst="roundRect">
            <a:avLst/>
          </a:prstGeom>
          <a:solidFill>
            <a:srgbClr val="66FF33"/>
          </a:solidFill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Реализация Указов Президента Российской Федерации от 7 мая 2012 года№597</a:t>
            </a:r>
          </a:p>
          <a:p>
            <a:pPr algn="ctr"/>
            <a:endParaRPr lang="ru-RU" dirty="0"/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79512" y="3284984"/>
            <a:ext cx="2448272" cy="3240360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Бюджет </a:t>
            </a:r>
            <a:r>
              <a:rPr lang="ru-RU" dirty="0" err="1" smtClean="0">
                <a:solidFill>
                  <a:schemeClr val="tx1"/>
                </a:solidFill>
              </a:rPr>
              <a:t>развития-формирование</a:t>
            </a:r>
            <a:r>
              <a:rPr lang="ru-RU" dirty="0" smtClean="0">
                <a:solidFill>
                  <a:schemeClr val="tx1"/>
                </a:solidFill>
              </a:rPr>
              <a:t> институтов развития, вложения в инфраструктуру, муниципальная поддержка отдельных отраслей экономики</a:t>
            </a:r>
          </a:p>
          <a:p>
            <a:pPr algn="ctr"/>
            <a:endParaRPr lang="ru-RU" dirty="0"/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6732240" y="3573016"/>
            <a:ext cx="2232248" cy="2880320"/>
          </a:xfrm>
          <a:prstGeom prst="roundRect">
            <a:avLst/>
          </a:prstGeom>
          <a:solidFill>
            <a:srgbClr val="CC66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Экономное расходование средств на содержание аппарата управления органа власти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5364088" y="620688"/>
            <a:ext cx="3600400" cy="2304256"/>
          </a:xfrm>
          <a:prstGeom prst="roundRect">
            <a:avLst/>
          </a:prstGeom>
          <a:solidFill>
            <a:srgbClr val="FF0000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dirty="0" smtClean="0">
                <a:solidFill>
                  <a:schemeClr val="tx1"/>
                </a:solidFill>
              </a:rPr>
              <a:t>Улучшение условий жизни населения Красноармейского сельского поселения, выполнение социальных обязательств перед гражданами.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11" name="Стрелка влево 10"/>
          <p:cNvSpPr/>
          <p:nvPr/>
        </p:nvSpPr>
        <p:spPr>
          <a:xfrm>
            <a:off x="2627784" y="4509120"/>
            <a:ext cx="504056" cy="504056"/>
          </a:xfrm>
          <a:prstGeom prst="lef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Стрелка вправо 11"/>
          <p:cNvSpPr/>
          <p:nvPr/>
        </p:nvSpPr>
        <p:spPr>
          <a:xfrm>
            <a:off x="6228184" y="4509120"/>
            <a:ext cx="504056" cy="504056"/>
          </a:xfrm>
          <a:prstGeom prst="rightArrow">
            <a:avLst/>
          </a:prstGeom>
          <a:solidFill>
            <a:srgbClr val="FFC00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3" name="Стрелка вверх 12"/>
          <p:cNvSpPr/>
          <p:nvPr/>
        </p:nvSpPr>
        <p:spPr>
          <a:xfrm>
            <a:off x="2627784" y="2924944"/>
            <a:ext cx="1152128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4" name="Стрелка вверх 13"/>
          <p:cNvSpPr/>
          <p:nvPr/>
        </p:nvSpPr>
        <p:spPr>
          <a:xfrm>
            <a:off x="5508104" y="2924944"/>
            <a:ext cx="1224136" cy="1008112"/>
          </a:xfrm>
          <a:prstGeom prst="upArrow">
            <a:avLst/>
          </a:prstGeom>
          <a:solidFill>
            <a:srgbClr val="FFC000"/>
          </a:solidFill>
          <a:ln>
            <a:solidFill>
              <a:srgbClr val="C00000"/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" name="Овал 1"/>
          <p:cNvSpPr/>
          <p:nvPr/>
        </p:nvSpPr>
        <p:spPr>
          <a:xfrm>
            <a:off x="2879812" y="3284984"/>
            <a:ext cx="3600400" cy="3024336"/>
          </a:xfrm>
          <a:prstGeom prst="ellipse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Приоритизация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расходов 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бюджета</a:t>
            </a:r>
          </a:p>
          <a:p>
            <a:pPr algn="ctr"/>
            <a:r>
              <a:rPr lang="ru-RU" sz="2000" dirty="0" smtClean="0">
                <a:solidFill>
                  <a:schemeClr val="tx1"/>
                </a:solidFill>
              </a:rPr>
              <a:t>Красноармейского сельского поселения</a:t>
            </a:r>
            <a:endParaRPr lang="ru-RU" sz="20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404664"/>
            <a:ext cx="6789738" cy="1007393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/>
              <a:t>Расходы на </a:t>
            </a:r>
            <a:br>
              <a:rPr lang="ru-RU" sz="3200" b="1" dirty="0" smtClean="0"/>
            </a:br>
            <a:r>
              <a:rPr lang="ru-RU" sz="3200" b="1" dirty="0" smtClean="0"/>
              <a:t>Культуру и кинематографию</a:t>
            </a:r>
            <a:endParaRPr lang="ru-RU" sz="3200" b="1" dirty="0"/>
          </a:p>
        </p:txBody>
      </p:sp>
      <p:graphicFrame>
        <p:nvGraphicFramePr>
          <p:cNvPr id="41987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29316654"/>
              </p:ext>
            </p:extLst>
          </p:nvPr>
        </p:nvGraphicFramePr>
        <p:xfrm>
          <a:off x="128588" y="1793875"/>
          <a:ext cx="8885237" cy="492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143" name="Лист" r:id="rId3" imgW="8886939" imgH="4924387" progId="Excel.Sheet.8">
                  <p:embed/>
                </p:oleObj>
              </mc:Choice>
              <mc:Fallback>
                <p:oleObj name="Лист" r:id="rId3" imgW="8886939" imgH="4924387" progId="Excel.Sheet.8">
                  <p:embed/>
                  <p:pic>
                    <p:nvPicPr>
                      <p:cNvPr id="0" name="Picture 6"/>
                      <p:cNvPicPr>
                        <a:picLocks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588" y="1793875"/>
                        <a:ext cx="8885237" cy="49244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1989" name="Picture 5" descr="http://im1-tub-ru.yandex.net/i?id=3dfa4eef8ec2d4f7d07b176401875b72-142-144&amp;n=2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9512" y="237624"/>
            <a:ext cx="1944216" cy="1462536"/>
          </a:xfrm>
          <a:prstGeom prst="rect">
            <a:avLst/>
          </a:prstGeom>
          <a:noFill/>
        </p:spPr>
      </p:pic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61920343"/>
              </p:ext>
            </p:extLst>
          </p:nvPr>
        </p:nvGraphicFramePr>
        <p:xfrm>
          <a:off x="1403648" y="2057400"/>
          <a:ext cx="6696744" cy="38918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3329039"/>
              </p:ext>
            </p:extLst>
          </p:nvPr>
        </p:nvGraphicFramePr>
        <p:xfrm>
          <a:off x="7308304" y="1412776"/>
          <a:ext cx="969640" cy="503661"/>
        </p:xfrm>
        <a:graphic>
          <a:graphicData uri="http://schemas.openxmlformats.org/drawingml/2006/table">
            <a:tbl>
              <a:tblPr/>
              <a:tblGrid>
                <a:gridCol w="969640"/>
              </a:tblGrid>
              <a:tr h="503661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тыс. руб.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pic>
        <p:nvPicPr>
          <p:cNvPr id="42078" name="Picture 94" descr="http://i47.fastpic.ru/big/2013/0701/36/5f204b4edd31238755274109517be336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500" y="166263"/>
            <a:ext cx="2322790" cy="15493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907704" y="274638"/>
            <a:ext cx="6779096" cy="1143000"/>
          </a:xfr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ru-RU" sz="2800" b="1" dirty="0" smtClean="0">
                <a:solidFill>
                  <a:srgbClr val="220B6B"/>
                </a:solidFill>
                <a:latin typeface="Times New Roman" pitchFamily="18" charset="0"/>
                <a:cs typeface="Times New Roman" pitchFamily="18" charset="0"/>
              </a:rPr>
              <a:t>Расходы по программе «Эффективное управление муниципальными финансами»</a:t>
            </a:r>
            <a:endParaRPr lang="ru-RU" sz="2800" b="1" dirty="0">
              <a:solidFill>
                <a:srgbClr val="220B6B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682490279"/>
              </p:ext>
            </p:extLst>
          </p:nvPr>
        </p:nvGraphicFramePr>
        <p:xfrm>
          <a:off x="1115616" y="1628800"/>
          <a:ext cx="7560840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0407727"/>
              </p:ext>
            </p:extLst>
          </p:nvPr>
        </p:nvGraphicFramePr>
        <p:xfrm>
          <a:off x="7524328" y="1556792"/>
          <a:ext cx="969640" cy="22288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9640"/>
              </a:tblGrid>
              <a:tr h="0">
                <a:tc>
                  <a:txBody>
                    <a:bodyPr/>
                    <a:lstStyle/>
                    <a:p>
                      <a:pPr algn="l" fontAlgn="b"/>
                      <a:r>
                        <a:rPr lang="ru-RU" sz="1400" u="none" strike="noStrike" dirty="0">
                          <a:effectLst/>
                        </a:rPr>
                        <a:t>тыс</a:t>
                      </a:r>
                      <a:r>
                        <a:rPr lang="ru-RU" sz="1400" u="none" strike="noStrike" dirty="0" smtClean="0">
                          <a:effectLst/>
                        </a:rPr>
                        <a:t>. руб.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/>
                </a:tc>
              </a:tr>
            </a:tbl>
          </a:graphicData>
        </a:graphic>
      </p:graphicFrame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474345"/>
            <a:ext cx="8064896" cy="5632311"/>
          </a:xfrm>
          <a:prstGeom prst="rect">
            <a:avLst/>
          </a:prstGeom>
          <a:ln>
            <a:noFill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00FF"/>
                </a:solidFill>
                <a:latin typeface="+mn-lt"/>
              </a:rPr>
              <a:t>Контактная </a:t>
            </a:r>
            <a:r>
              <a:rPr lang="ru-RU" sz="3600" b="1" dirty="0" smtClean="0">
                <a:solidFill>
                  <a:srgbClr val="0000FF"/>
                </a:solidFill>
                <a:latin typeface="+mn-lt"/>
              </a:rPr>
              <a:t>информация</a:t>
            </a:r>
            <a:endParaRPr lang="en-US" sz="36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sz="2400" b="1" dirty="0" smtClean="0">
                <a:solidFill>
                  <a:srgbClr val="0000FF"/>
                </a:solidFill>
                <a:latin typeface="+mn-lt"/>
              </a:rPr>
              <a:t>Администрация Красноармейского сельского поселения Орловского района Ростовской области</a:t>
            </a:r>
            <a:endParaRPr lang="en-US" sz="2400" b="1" dirty="0" smtClean="0">
              <a:solidFill>
                <a:srgbClr val="0000FF"/>
              </a:solidFill>
              <a:latin typeface="+mn-lt"/>
            </a:endParaRPr>
          </a:p>
          <a:p>
            <a:pPr algn="ctr"/>
            <a:endParaRPr lang="ru-RU" sz="2400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347500,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г.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поселок Красноармейский, пер. Красноармейский 22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Руководитель: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Глава Администрации Красноармейского сельского поселения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–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 </a:t>
            </a:r>
            <a:r>
              <a:rPr lang="ru-RU" b="1" dirty="0" smtClean="0">
                <a:solidFill>
                  <a:srgbClr val="0000FF"/>
                </a:solidFill>
              </a:rPr>
              <a:t>Власенко </a:t>
            </a:r>
            <a:r>
              <a:rPr lang="ru-RU" b="1" smtClean="0">
                <a:solidFill>
                  <a:srgbClr val="0000FF"/>
                </a:solidFill>
              </a:rPr>
              <a:t>Елена Анатольевна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>
                <a:solidFill>
                  <a:srgbClr val="0000FF"/>
                </a:solidFill>
                <a:latin typeface="+mn-lt"/>
              </a:rPr>
              <a:t>Тел. :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8(86375) 21-7-07,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 8(86375) 21-7-40,</a:t>
            </a:r>
          </a:p>
          <a:p>
            <a:r>
              <a:rPr lang="en-US" b="1" dirty="0">
                <a:solidFill>
                  <a:srgbClr val="0000FF"/>
                </a:solidFill>
                <a:latin typeface="+mn-lt"/>
              </a:rPr>
              <a:t>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          8(86375) 21-8-59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r>
              <a:rPr lang="ru-RU" b="1" dirty="0" smtClean="0">
                <a:solidFill>
                  <a:srgbClr val="0000FF"/>
                </a:solidFill>
                <a:latin typeface="+mn-lt"/>
              </a:rPr>
              <a:t>E-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</a:rPr>
              <a:t>mail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: </a:t>
            </a:r>
            <a:r>
              <a:rPr lang="en-US" b="1" dirty="0" smtClean="0">
                <a:solidFill>
                  <a:srgbClr val="0000FF"/>
                </a:solidFill>
                <a:latin typeface="+mn-lt"/>
                <a:hlinkClick r:id="rId2"/>
              </a:rPr>
              <a:t>sp29309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@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don</a:t>
            </a:r>
            <a:r>
              <a:rPr lang="en-US" b="1" dirty="0" err="1" smtClean="0">
                <a:solidFill>
                  <a:srgbClr val="0000FF"/>
                </a:solidFill>
                <a:latin typeface="+mn-lt"/>
                <a:hlinkClick r:id="rId2"/>
              </a:rPr>
              <a:t>pac</a:t>
            </a:r>
            <a:r>
              <a:rPr lang="ru-RU" b="1" dirty="0" smtClean="0">
                <a:solidFill>
                  <a:srgbClr val="0000FF"/>
                </a:solidFill>
                <a:latin typeface="+mn-lt"/>
                <a:hlinkClick r:id="rId2"/>
              </a:rPr>
              <a:t>.</a:t>
            </a:r>
            <a:r>
              <a:rPr lang="ru-RU" b="1" dirty="0" err="1" smtClean="0">
                <a:solidFill>
                  <a:srgbClr val="0000FF"/>
                </a:solidFill>
                <a:latin typeface="+mn-lt"/>
                <a:hlinkClick r:id="rId2"/>
              </a:rPr>
              <a:t>ru</a:t>
            </a:r>
            <a:endParaRPr lang="en-US" b="1" dirty="0" smtClean="0">
              <a:solidFill>
                <a:srgbClr val="0000FF"/>
              </a:solidFill>
              <a:latin typeface="+mn-lt"/>
            </a:endParaRPr>
          </a:p>
          <a:p>
            <a:endParaRPr lang="ru-RU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График (режим) работы:</a:t>
            </a:r>
          </a:p>
          <a:p>
            <a:pPr algn="ctr"/>
            <a:r>
              <a:rPr lang="ru-RU" b="1" dirty="0">
                <a:solidFill>
                  <a:srgbClr val="0000FF"/>
                </a:solidFill>
                <a:latin typeface="+mn-lt"/>
              </a:rPr>
              <a:t>понедельник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–пятница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8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16.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;</a:t>
            </a:r>
            <a:endParaRPr lang="ru-RU" b="1" dirty="0">
              <a:solidFill>
                <a:srgbClr val="0000FF"/>
              </a:solidFill>
              <a:latin typeface="+mn-lt"/>
            </a:endParaRPr>
          </a:p>
          <a:p>
            <a:pPr algn="ctr"/>
            <a:r>
              <a:rPr lang="ru-RU" b="1" dirty="0" smtClean="0">
                <a:solidFill>
                  <a:srgbClr val="0000FF"/>
                </a:solidFill>
                <a:latin typeface="+mn-lt"/>
              </a:rPr>
              <a:t>перерыв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2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.00 </a:t>
            </a:r>
            <a:r>
              <a:rPr lang="ru-RU" b="1" dirty="0">
                <a:solidFill>
                  <a:srgbClr val="0000FF"/>
                </a:solidFill>
                <a:latin typeface="+mn-lt"/>
              </a:rPr>
              <a:t>– 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1</a:t>
            </a:r>
            <a:r>
              <a:rPr lang="en-US" b="1" dirty="0">
                <a:solidFill>
                  <a:srgbClr val="0000FF"/>
                </a:solidFill>
                <a:latin typeface="+mn-lt"/>
              </a:rPr>
              <a:t>3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r>
              <a:rPr lang="en-US" b="1" dirty="0" smtClean="0">
                <a:solidFill>
                  <a:srgbClr val="0000FF"/>
                </a:solidFill>
                <a:latin typeface="+mn-lt"/>
              </a:rPr>
              <a:t>00</a:t>
            </a:r>
            <a:r>
              <a:rPr lang="ru-RU" b="1" dirty="0" smtClean="0">
                <a:solidFill>
                  <a:srgbClr val="0000FF"/>
                </a:solidFill>
                <a:latin typeface="+mn-lt"/>
              </a:rPr>
              <a:t>.</a:t>
            </a:r>
            <a:endParaRPr lang="ru-RU" b="1" dirty="0">
              <a:solidFill>
                <a:srgbClr val="0000FF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296044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ыноска со стрелкой вниз 1"/>
          <p:cNvSpPr/>
          <p:nvPr/>
        </p:nvSpPr>
        <p:spPr>
          <a:xfrm>
            <a:off x="2447764" y="0"/>
            <a:ext cx="4572508" cy="2996952"/>
          </a:xfrm>
          <a:prstGeom prst="downArrowCallout">
            <a:avLst>
              <a:gd name="adj1" fmla="val 25000"/>
              <a:gd name="adj2" fmla="val 25000"/>
              <a:gd name="adj3" fmla="val 12975"/>
              <a:gd name="adj4" fmla="val 75000"/>
            </a:avLst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Основные направления бюджетной и налоговой политики Красноармейского сельского поселения на 2023-2025 годы (Постановление </a:t>
            </a:r>
            <a:r>
              <a:rPr lang="ru-RU" b="1" dirty="0"/>
              <a:t>Администрации Красноармейского сельского поселения  </a:t>
            </a:r>
            <a:r>
              <a:rPr lang="ru-RU" b="1" dirty="0" smtClean="0"/>
              <a:t>Орловского района от 24.10.2022  №177</a:t>
            </a:r>
            <a:r>
              <a:rPr lang="ru-RU" dirty="0" smtClean="0"/>
              <a:t>)</a:t>
            </a:r>
            <a:endParaRPr lang="ru-RU" dirty="0"/>
          </a:p>
        </p:txBody>
      </p:sp>
      <p:sp>
        <p:nvSpPr>
          <p:cNvPr id="3" name="Выноска со стрелкой вправо 2"/>
          <p:cNvSpPr/>
          <p:nvPr/>
        </p:nvSpPr>
        <p:spPr>
          <a:xfrm>
            <a:off x="0" y="2492896"/>
            <a:ext cx="3347864" cy="3312368"/>
          </a:xfrm>
          <a:prstGeom prst="rightArrowCallout">
            <a:avLst/>
          </a:prstGeom>
          <a:solidFill>
            <a:srgbClr val="3333FF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Прогноз социально-экономического развития Красноармейского сельского поселения Орловского района на 2023-2025 годы </a:t>
            </a:r>
            <a:endParaRPr lang="ru-RU" b="1" dirty="0"/>
          </a:p>
        </p:txBody>
      </p:sp>
      <p:sp>
        <p:nvSpPr>
          <p:cNvPr id="4" name="Выноска со стрелкой влево 3"/>
          <p:cNvSpPr/>
          <p:nvPr/>
        </p:nvSpPr>
        <p:spPr>
          <a:xfrm>
            <a:off x="6084168" y="2708920"/>
            <a:ext cx="3059832" cy="3384376"/>
          </a:xfrm>
          <a:prstGeom prst="leftArrowCallout">
            <a:avLst/>
          </a:prstGeom>
          <a:solidFill>
            <a:srgbClr val="33CC33"/>
          </a:solidFill>
        </p:spPr>
        <p:style>
          <a:lnRef idx="0">
            <a:schemeClr val="accent4"/>
          </a:lnRef>
          <a:fillRef idx="3">
            <a:schemeClr val="accent4"/>
          </a:fillRef>
          <a:effectRef idx="3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Муниципальные программы Красноармейского сельского поселения Орловского района</a:t>
            </a:r>
            <a:endParaRPr lang="ru-RU" b="1" dirty="0"/>
          </a:p>
        </p:txBody>
      </p:sp>
      <p:sp>
        <p:nvSpPr>
          <p:cNvPr id="5" name="Овал 4"/>
          <p:cNvSpPr/>
          <p:nvPr/>
        </p:nvSpPr>
        <p:spPr>
          <a:xfrm>
            <a:off x="3131840" y="2996952"/>
            <a:ext cx="3024336" cy="3528392"/>
          </a:xfrm>
          <a:prstGeom prst="ellipse">
            <a:avLst/>
          </a:prstGeom>
          <a:solidFill>
            <a:srgbClr val="33CCFF"/>
          </a:solidFill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b="1" dirty="0" smtClean="0"/>
              <a:t>Основа формирования проекта бюджета Красноармейского сельского поселения Орловского района на 2023 год и на плановый период 2024-2025 годов</a:t>
            </a:r>
            <a:endParaRPr lang="ru-RU" b="1" dirty="0"/>
          </a:p>
        </p:txBody>
      </p:sp>
      <p:sp>
        <p:nvSpPr>
          <p:cNvPr id="6" name="Текст 5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60350"/>
            <a:ext cx="8569325" cy="792163"/>
          </a:xfrm>
        </p:spPr>
        <p:txBody>
          <a:bodyPr/>
          <a:lstStyle/>
          <a:p>
            <a:pPr eaLnBrk="1" hangingPunct="1"/>
            <a:r>
              <a:rPr lang="ru-RU" sz="2000" b="1" dirty="0" smtClean="0">
                <a:solidFill>
                  <a:srgbClr val="FF0000"/>
                </a:solidFill>
                <a:latin typeface="Arial" charset="0"/>
              </a:rPr>
              <a:t>Основные параметры бюджета Красноармейского сельского поселения на 2023 год</a:t>
            </a:r>
          </a:p>
        </p:txBody>
      </p:sp>
      <p:sp>
        <p:nvSpPr>
          <p:cNvPr id="14338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908050"/>
            <a:ext cx="8748713" cy="5689600"/>
          </a:xfrm>
        </p:spPr>
        <p:txBody>
          <a:bodyPr/>
          <a:lstStyle/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  <a:p>
            <a:pPr marL="0" indent="0" algn="ctr" eaLnBrk="1" hangingPunct="1">
              <a:buFont typeface="Arial" charset="0"/>
              <a:buNone/>
            </a:pPr>
            <a:endParaRPr lang="ru-RU" dirty="0" smtClean="0">
              <a:solidFill>
                <a:srgbClr val="898989"/>
              </a:solidFill>
              <a:latin typeface="Arial" charset="0"/>
            </a:endParaRPr>
          </a:p>
        </p:txBody>
      </p:sp>
      <p:sp>
        <p:nvSpPr>
          <p:cNvPr id="14339" name="Rectangle 4"/>
          <p:cNvSpPr>
            <a:spLocks noChangeArrowheads="1"/>
          </p:cNvSpPr>
          <p:nvPr/>
        </p:nvSpPr>
        <p:spPr bwMode="auto">
          <a:xfrm>
            <a:off x="395288" y="1557338"/>
            <a:ext cx="3598862" cy="647525"/>
          </a:xfrm>
          <a:prstGeom prst="rect">
            <a:avLst/>
          </a:prstGeom>
          <a:solidFill>
            <a:srgbClr val="E32FCE"/>
          </a:solidFill>
          <a:ln w="9525">
            <a:noFill/>
            <a:miter lim="800000"/>
            <a:headEnd/>
            <a:tailEnd/>
          </a:ln>
          <a:effectLst/>
          <a:scene3d>
            <a:camera prst="orthographicFront">
              <a:rot lat="0" lon="0" rev="0"/>
            </a:camera>
            <a:lightRig rig="glow" dir="t">
              <a:rot lat="0" lon="0" rev="14100000"/>
            </a:lightRig>
          </a:scene3d>
          <a:sp3d prstMaterial="softEdge">
            <a:bevelT w="127000" prst="artDeco"/>
          </a:sp3d>
        </p:spPr>
        <p:txBody>
          <a:bodyPr wrap="none" anchor="ctr"/>
          <a:lstStyle/>
          <a:p>
            <a:pPr algn="ctr"/>
            <a:r>
              <a:rPr lang="ru-RU" sz="1200" dirty="0"/>
              <a:t>Налог на доходы</a:t>
            </a:r>
            <a:r>
              <a:rPr lang="en-US" sz="1200" dirty="0"/>
              <a:t> </a:t>
            </a:r>
            <a:r>
              <a:rPr lang="ru-RU" sz="1200" dirty="0"/>
              <a:t>физических лиц</a:t>
            </a:r>
          </a:p>
          <a:p>
            <a:pPr algn="ctr"/>
            <a:r>
              <a:rPr lang="ru-RU" sz="1200" dirty="0" smtClean="0"/>
              <a:t>1717,9</a:t>
            </a:r>
            <a:endParaRPr lang="ru-RU" sz="1200" dirty="0"/>
          </a:p>
        </p:txBody>
      </p:sp>
      <p:sp>
        <p:nvSpPr>
          <p:cNvPr id="14342" name="Rectangle 7"/>
          <p:cNvSpPr>
            <a:spLocks noChangeArrowheads="1"/>
          </p:cNvSpPr>
          <p:nvPr/>
        </p:nvSpPr>
        <p:spPr bwMode="auto">
          <a:xfrm>
            <a:off x="413698" y="2335808"/>
            <a:ext cx="3564695" cy="972108"/>
          </a:xfrm>
          <a:prstGeom prst="rect">
            <a:avLst/>
          </a:prstGeom>
          <a:solidFill>
            <a:srgbClr val="CC99FF"/>
          </a:solidFill>
          <a:ln w="9525">
            <a:solidFill>
              <a:srgbClr val="CC99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Единый сельскохозяйственный налог</a:t>
            </a:r>
          </a:p>
          <a:p>
            <a:pPr algn="ctr"/>
            <a:r>
              <a:rPr lang="ru-RU" sz="1200" dirty="0" smtClean="0"/>
              <a:t>4719,5</a:t>
            </a:r>
            <a:endParaRPr lang="ru-RU" sz="1200" dirty="0"/>
          </a:p>
        </p:txBody>
      </p:sp>
      <p:sp>
        <p:nvSpPr>
          <p:cNvPr id="14343" name="Rectangle 8"/>
          <p:cNvSpPr>
            <a:spLocks noChangeArrowheads="1"/>
          </p:cNvSpPr>
          <p:nvPr/>
        </p:nvSpPr>
        <p:spPr bwMode="auto">
          <a:xfrm>
            <a:off x="755650" y="1052513"/>
            <a:ext cx="2087563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Доходы бюджета 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17245,4</a:t>
            </a:r>
            <a:endParaRPr lang="ru-RU" sz="1400" dirty="0"/>
          </a:p>
        </p:txBody>
      </p:sp>
      <p:sp>
        <p:nvSpPr>
          <p:cNvPr id="14344" name="Rectangle 9"/>
          <p:cNvSpPr>
            <a:spLocks noChangeArrowheads="1"/>
          </p:cNvSpPr>
          <p:nvPr/>
        </p:nvSpPr>
        <p:spPr bwMode="auto">
          <a:xfrm>
            <a:off x="6011863" y="1052513"/>
            <a:ext cx="1944687" cy="431800"/>
          </a:xfrm>
          <a:prstGeom prst="rect">
            <a:avLst/>
          </a:prstGeom>
          <a:solidFill>
            <a:schemeClr val="bg1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>
                <a:solidFill>
                  <a:schemeClr val="hlink"/>
                </a:solidFill>
              </a:rPr>
              <a:t>Расходы бюджета</a:t>
            </a:r>
          </a:p>
          <a:p>
            <a:pPr algn="ctr"/>
            <a:r>
              <a:rPr lang="ru-RU" sz="1200" dirty="0" smtClean="0">
                <a:solidFill>
                  <a:schemeClr val="hlink"/>
                </a:solidFill>
              </a:rPr>
              <a:t>17245,4</a:t>
            </a:r>
            <a:endParaRPr lang="ru-RU" sz="1200" dirty="0">
              <a:solidFill>
                <a:schemeClr val="hlink"/>
              </a:solidFill>
            </a:endParaRPr>
          </a:p>
        </p:txBody>
      </p:sp>
      <p:sp>
        <p:nvSpPr>
          <p:cNvPr id="14345" name="Rectangle 10"/>
          <p:cNvSpPr>
            <a:spLocks noChangeArrowheads="1"/>
          </p:cNvSpPr>
          <p:nvPr/>
        </p:nvSpPr>
        <p:spPr bwMode="auto">
          <a:xfrm>
            <a:off x="5076825" y="1557338"/>
            <a:ext cx="3598863" cy="431502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Общегосударственные вопросы</a:t>
            </a:r>
            <a:endParaRPr lang="ru-RU" sz="1200" dirty="0"/>
          </a:p>
          <a:p>
            <a:pPr algn="ctr"/>
            <a:r>
              <a:rPr lang="ru-RU" sz="1200" dirty="0" smtClean="0"/>
              <a:t>7771,0</a:t>
            </a:r>
            <a:endParaRPr lang="ru-RU" sz="1200" dirty="0"/>
          </a:p>
        </p:txBody>
      </p:sp>
      <p:sp>
        <p:nvSpPr>
          <p:cNvPr id="14346" name="Rectangle 11"/>
          <p:cNvSpPr>
            <a:spLocks noChangeArrowheads="1"/>
          </p:cNvSpPr>
          <p:nvPr/>
        </p:nvSpPr>
        <p:spPr bwMode="auto">
          <a:xfrm>
            <a:off x="5087069" y="4977470"/>
            <a:ext cx="3598863" cy="448605"/>
          </a:xfrm>
          <a:prstGeom prst="rect">
            <a:avLst/>
          </a:prstGeom>
          <a:solidFill>
            <a:srgbClr val="00B050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Культура </a:t>
            </a:r>
            <a:endParaRPr lang="ru-RU" sz="1200" dirty="0"/>
          </a:p>
          <a:p>
            <a:pPr algn="ctr"/>
            <a:r>
              <a:rPr lang="ru-RU" sz="1200" dirty="0" smtClean="0"/>
              <a:t>5064,0</a:t>
            </a:r>
            <a:endParaRPr lang="ru-RU" sz="1200" dirty="0"/>
          </a:p>
        </p:txBody>
      </p:sp>
      <p:sp>
        <p:nvSpPr>
          <p:cNvPr id="14348" name="Rectangle 13"/>
          <p:cNvSpPr>
            <a:spLocks noChangeArrowheads="1"/>
          </p:cNvSpPr>
          <p:nvPr/>
        </p:nvSpPr>
        <p:spPr bwMode="auto">
          <a:xfrm>
            <a:off x="5087069" y="3970296"/>
            <a:ext cx="3598863" cy="539713"/>
          </a:xfrm>
          <a:prstGeom prst="rect">
            <a:avLst/>
          </a:prstGeom>
          <a:solidFill>
            <a:srgbClr val="FF6699"/>
          </a:solidFill>
          <a:ln w="9525">
            <a:noFill/>
            <a:miter lim="800000"/>
            <a:headEnd/>
            <a:tailEnd/>
          </a:ln>
          <a:effectLst>
            <a:outerShdw blurRad="190500" dist="228600" dir="2700000" algn="ctr">
              <a:srgbClr val="000000">
                <a:alpha val="30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4800000"/>
            </a:lightRig>
          </a:scene3d>
          <a:sp3d prstMaterial="matte">
            <a:bevelT w="127000" h="63500"/>
          </a:sp3d>
        </p:spPr>
        <p:txBody>
          <a:bodyPr wrap="none" anchor="ctr"/>
          <a:lstStyle/>
          <a:p>
            <a:pPr algn="ctr"/>
            <a:r>
              <a:rPr lang="ru-RU" sz="1200" dirty="0" err="1" smtClean="0"/>
              <a:t>Жилищно</a:t>
            </a:r>
            <a:r>
              <a:rPr lang="ru-RU" sz="1200" dirty="0" smtClean="0"/>
              <a:t> – </a:t>
            </a:r>
            <a:r>
              <a:rPr lang="ru-RU" sz="1200" dirty="0"/>
              <a:t>коммунальное</a:t>
            </a:r>
            <a:r>
              <a:rPr lang="en-US" sz="1200" dirty="0"/>
              <a:t> </a:t>
            </a:r>
            <a:r>
              <a:rPr lang="ru-RU" sz="1200" dirty="0"/>
              <a:t>хозяйство</a:t>
            </a:r>
          </a:p>
          <a:p>
            <a:pPr algn="ctr"/>
            <a:r>
              <a:rPr lang="ru-RU" sz="1200" dirty="0" smtClean="0"/>
              <a:t>3233,9</a:t>
            </a:r>
            <a:endParaRPr lang="ru-RU" sz="1200" dirty="0"/>
          </a:p>
        </p:txBody>
      </p:sp>
      <p:sp>
        <p:nvSpPr>
          <p:cNvPr id="14349" name="Rectangle 14"/>
          <p:cNvSpPr>
            <a:spLocks noChangeArrowheads="1"/>
          </p:cNvSpPr>
          <p:nvPr/>
        </p:nvSpPr>
        <p:spPr bwMode="auto">
          <a:xfrm>
            <a:off x="5086325" y="5393345"/>
            <a:ext cx="3598863" cy="485874"/>
          </a:xfrm>
          <a:prstGeom prst="rect">
            <a:avLst/>
          </a:prstGeom>
          <a:solidFill>
            <a:srgbClr val="993366"/>
          </a:solidFill>
          <a:ln w="9525">
            <a:solidFill>
              <a:srgbClr val="CCFF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Социальная политика</a:t>
            </a:r>
            <a:endParaRPr lang="ru-RU" sz="1200" dirty="0"/>
          </a:p>
          <a:p>
            <a:pPr algn="ctr"/>
            <a:r>
              <a:rPr lang="ru-RU" sz="1200" dirty="0" smtClean="0"/>
              <a:t>221,6</a:t>
            </a:r>
            <a:endParaRPr lang="ru-RU" sz="1200" dirty="0"/>
          </a:p>
        </p:txBody>
      </p:sp>
      <p:sp>
        <p:nvSpPr>
          <p:cNvPr id="14350" name="Rectangle 15"/>
          <p:cNvSpPr>
            <a:spLocks noChangeArrowheads="1"/>
          </p:cNvSpPr>
          <p:nvPr/>
        </p:nvSpPr>
        <p:spPr bwMode="auto">
          <a:xfrm>
            <a:off x="5087069" y="4544814"/>
            <a:ext cx="3598863" cy="395735"/>
          </a:xfrm>
          <a:prstGeom prst="rect">
            <a:avLst/>
          </a:prstGeom>
          <a:solidFill>
            <a:srgbClr val="2FA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О</a:t>
            </a:r>
            <a:r>
              <a:rPr lang="ru-RU" sz="1200" dirty="0" smtClean="0"/>
              <a:t>бразование</a:t>
            </a:r>
            <a:endParaRPr lang="ru-RU" sz="1200" dirty="0"/>
          </a:p>
          <a:p>
            <a:pPr algn="ctr"/>
            <a:r>
              <a:rPr lang="ru-RU" sz="1200" dirty="0" smtClean="0"/>
              <a:t>30,0</a:t>
            </a:r>
            <a:endParaRPr lang="ru-RU" sz="1200" dirty="0"/>
          </a:p>
        </p:txBody>
      </p:sp>
      <p:sp>
        <p:nvSpPr>
          <p:cNvPr id="14351" name="Rectangle 16"/>
          <p:cNvSpPr>
            <a:spLocks noChangeArrowheads="1"/>
          </p:cNvSpPr>
          <p:nvPr/>
        </p:nvSpPr>
        <p:spPr bwMode="auto">
          <a:xfrm>
            <a:off x="5081513" y="2618358"/>
            <a:ext cx="3598863" cy="611187"/>
          </a:xfrm>
          <a:prstGeom prst="rect">
            <a:avLst/>
          </a:prstGeom>
          <a:solidFill>
            <a:srgbClr val="E32FCE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безопасность и </a:t>
            </a:r>
          </a:p>
          <a:p>
            <a:pPr algn="ctr"/>
            <a:r>
              <a:rPr lang="ru-RU" sz="1200" dirty="0" smtClean="0"/>
              <a:t>правоохранительная деятельность</a:t>
            </a:r>
            <a:endParaRPr lang="ru-RU" sz="1200" dirty="0"/>
          </a:p>
          <a:p>
            <a:pPr algn="ctr"/>
            <a:r>
              <a:rPr lang="ru-RU" sz="1200" dirty="0"/>
              <a:t>2</a:t>
            </a:r>
            <a:r>
              <a:rPr lang="ru-RU" sz="1200" dirty="0" smtClean="0"/>
              <a:t>0,0</a:t>
            </a:r>
            <a:endParaRPr lang="ru-RU" sz="1200" dirty="0"/>
          </a:p>
        </p:txBody>
      </p:sp>
      <p:sp>
        <p:nvSpPr>
          <p:cNvPr id="14352" name="Rectangle 17"/>
          <p:cNvSpPr>
            <a:spLocks noChangeArrowheads="1"/>
          </p:cNvSpPr>
          <p:nvPr/>
        </p:nvSpPr>
        <p:spPr bwMode="auto">
          <a:xfrm>
            <a:off x="7740650" y="1196975"/>
            <a:ext cx="1079500" cy="288925"/>
          </a:xfrm>
          <a:prstGeom prst="rect">
            <a:avLst/>
          </a:prstGeom>
          <a:noFill/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000" b="1">
                <a:solidFill>
                  <a:schemeClr val="hlink"/>
                </a:solidFill>
              </a:rPr>
              <a:t>Тыс.</a:t>
            </a:r>
            <a:r>
              <a:rPr lang="en-US" sz="1000" b="1">
                <a:solidFill>
                  <a:schemeClr val="hlink"/>
                </a:solidFill>
              </a:rPr>
              <a:t> </a:t>
            </a:r>
            <a:r>
              <a:rPr lang="ru-RU" sz="1000" b="1">
                <a:solidFill>
                  <a:schemeClr val="hlink"/>
                </a:solidFill>
              </a:rPr>
              <a:t>рублей.</a:t>
            </a:r>
          </a:p>
        </p:txBody>
      </p:sp>
      <p:sp>
        <p:nvSpPr>
          <p:cNvPr id="14353" name="Rectangle 13"/>
          <p:cNvSpPr>
            <a:spLocks noChangeArrowheads="1"/>
          </p:cNvSpPr>
          <p:nvPr/>
        </p:nvSpPr>
        <p:spPr bwMode="auto">
          <a:xfrm>
            <a:off x="395288" y="3392997"/>
            <a:ext cx="3600450" cy="612068"/>
          </a:xfrm>
          <a:prstGeom prst="rect">
            <a:avLst/>
          </a:prstGeom>
          <a:solidFill>
            <a:srgbClr val="00CCFF"/>
          </a:solidFill>
          <a:ln w="9525">
            <a:solidFill>
              <a:srgbClr val="00CC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Налог на имущество физических лиц</a:t>
            </a:r>
            <a:endParaRPr lang="ru-RU" sz="1200" dirty="0"/>
          </a:p>
          <a:p>
            <a:pPr algn="ctr"/>
            <a:r>
              <a:rPr lang="ru-RU" sz="1200" dirty="0" smtClean="0"/>
              <a:t>2615,6</a:t>
            </a:r>
            <a:endParaRPr lang="ru-RU" sz="1200" dirty="0"/>
          </a:p>
        </p:txBody>
      </p:sp>
      <p:sp>
        <p:nvSpPr>
          <p:cNvPr id="14354" name="Rectangle 11"/>
          <p:cNvSpPr>
            <a:spLocks noChangeArrowheads="1"/>
          </p:cNvSpPr>
          <p:nvPr/>
        </p:nvSpPr>
        <p:spPr bwMode="auto">
          <a:xfrm>
            <a:off x="395288" y="4797152"/>
            <a:ext cx="3598862" cy="360636"/>
          </a:xfrm>
          <a:prstGeom prst="rect">
            <a:avLst/>
          </a:prstGeom>
          <a:solidFill>
            <a:srgbClr val="99FF99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Государственная пошлина</a:t>
            </a:r>
            <a:endParaRPr lang="ru-RU" sz="1200" dirty="0"/>
          </a:p>
          <a:p>
            <a:pPr algn="ctr"/>
            <a:r>
              <a:rPr lang="ru-RU" sz="1200" dirty="0" smtClean="0"/>
              <a:t>15,9</a:t>
            </a:r>
            <a:endParaRPr lang="ru-RU" sz="1200" dirty="0"/>
          </a:p>
        </p:txBody>
      </p:sp>
      <p:sp>
        <p:nvSpPr>
          <p:cNvPr id="14355" name="Rectangle 10"/>
          <p:cNvSpPr>
            <a:spLocks noChangeArrowheads="1"/>
          </p:cNvSpPr>
          <p:nvPr/>
        </p:nvSpPr>
        <p:spPr bwMode="auto">
          <a:xfrm>
            <a:off x="429652" y="5301208"/>
            <a:ext cx="3598862" cy="504280"/>
          </a:xfrm>
          <a:prstGeom prst="rect">
            <a:avLst/>
          </a:prstGeom>
          <a:solidFill>
            <a:srgbClr val="FF660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/>
              <a:t>Неналоговые доходы</a:t>
            </a:r>
          </a:p>
          <a:p>
            <a:pPr algn="ctr"/>
            <a:r>
              <a:rPr lang="ru-RU" sz="1200" dirty="0" smtClean="0"/>
              <a:t>97,5</a:t>
            </a:r>
            <a:endParaRPr lang="ru-RU" sz="1200" dirty="0"/>
          </a:p>
        </p:txBody>
      </p:sp>
      <p:sp>
        <p:nvSpPr>
          <p:cNvPr id="14356" name="Rectangle 15"/>
          <p:cNvSpPr>
            <a:spLocks noChangeArrowheads="1"/>
          </p:cNvSpPr>
          <p:nvPr/>
        </p:nvSpPr>
        <p:spPr bwMode="auto">
          <a:xfrm>
            <a:off x="395288" y="5876925"/>
            <a:ext cx="3633226" cy="576263"/>
          </a:xfrm>
          <a:prstGeom prst="rect">
            <a:avLst/>
          </a:prstGeom>
          <a:solidFill>
            <a:srgbClr val="3366FF"/>
          </a:solidFill>
          <a:ln w="9525">
            <a:solidFill>
              <a:srgbClr val="3366FF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300" dirty="0"/>
              <a:t>Финансовая помощь</a:t>
            </a:r>
            <a:r>
              <a:rPr lang="en-US" sz="1300" dirty="0"/>
              <a:t> </a:t>
            </a:r>
            <a:r>
              <a:rPr lang="ru-RU" sz="1300" dirty="0"/>
              <a:t>из областного бюджета</a:t>
            </a:r>
            <a:r>
              <a:rPr lang="ru-RU" sz="1400" dirty="0"/>
              <a:t> </a:t>
            </a:r>
          </a:p>
          <a:p>
            <a:pPr algn="ctr"/>
            <a:r>
              <a:rPr lang="ru-RU" sz="1400" dirty="0" smtClean="0"/>
              <a:t>7286,9</a:t>
            </a:r>
            <a:endParaRPr lang="ru-RU" sz="1400" dirty="0"/>
          </a:p>
        </p:txBody>
      </p:sp>
      <p:sp>
        <p:nvSpPr>
          <p:cNvPr id="2" name="Прямоугольник 1"/>
          <p:cNvSpPr/>
          <p:nvPr/>
        </p:nvSpPr>
        <p:spPr>
          <a:xfrm>
            <a:off x="395288" y="4149080"/>
            <a:ext cx="3598862" cy="55785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Земельный налог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2996,0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076825" y="2083780"/>
            <a:ext cx="3598863" cy="504056"/>
          </a:xfrm>
          <a:prstGeom prst="rect">
            <a:avLst/>
          </a:prstGeom>
          <a:solidFill>
            <a:srgbClr val="CC66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dirty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Национальная </a:t>
            </a:r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оборона</a:t>
            </a:r>
          </a:p>
          <a:p>
            <a:pPr algn="ctr"/>
            <a:r>
              <a:rPr lang="ru-RU" sz="1200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319,9</a:t>
            </a:r>
            <a:endParaRPr lang="ru-RU" sz="1200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24" name="Rectangle 11"/>
          <p:cNvSpPr>
            <a:spLocks noChangeArrowheads="1"/>
          </p:cNvSpPr>
          <p:nvPr/>
        </p:nvSpPr>
        <p:spPr bwMode="auto">
          <a:xfrm>
            <a:off x="5067721" y="5877123"/>
            <a:ext cx="3598863" cy="576065"/>
          </a:xfrm>
          <a:prstGeom prst="rect">
            <a:avLst/>
          </a:prstGeom>
          <a:solidFill>
            <a:srgbClr val="FF00FF"/>
          </a:solidFill>
          <a:ln w="9525">
            <a:solidFill>
              <a:srgbClr val="8080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Физическая культура и спорт</a:t>
            </a:r>
            <a:endParaRPr lang="ru-RU" sz="1200" dirty="0"/>
          </a:p>
          <a:p>
            <a:pPr algn="ctr"/>
            <a:r>
              <a:rPr lang="ru-RU" sz="1200" dirty="0" smtClean="0"/>
              <a:t>35,0</a:t>
            </a:r>
            <a:endParaRPr lang="ru-RU" sz="1200" dirty="0"/>
          </a:p>
        </p:txBody>
      </p:sp>
      <p:sp>
        <p:nvSpPr>
          <p:cNvPr id="22" name="Rectangle 16"/>
          <p:cNvSpPr>
            <a:spLocks noChangeArrowheads="1"/>
          </p:cNvSpPr>
          <p:nvPr/>
        </p:nvSpPr>
        <p:spPr bwMode="auto">
          <a:xfrm>
            <a:off x="5087069" y="3338831"/>
            <a:ext cx="3598863" cy="611187"/>
          </a:xfrm>
          <a:prstGeom prst="rect">
            <a:avLst/>
          </a:prstGeom>
          <a:solidFill>
            <a:srgbClr val="92D050"/>
          </a:solidFill>
          <a:ln w="9525">
            <a:solidFill>
              <a:srgbClr val="FF6600"/>
            </a:solidFill>
            <a:miter lim="800000"/>
            <a:headEnd/>
            <a:tailEnd/>
          </a:ln>
        </p:spPr>
        <p:txBody>
          <a:bodyPr wrap="none" anchor="ctr"/>
          <a:lstStyle/>
          <a:p>
            <a:pPr algn="ctr"/>
            <a:r>
              <a:rPr lang="ru-RU" sz="1200" dirty="0" smtClean="0"/>
              <a:t>Национальная экономика</a:t>
            </a:r>
            <a:endParaRPr lang="ru-RU" sz="1200" dirty="0"/>
          </a:p>
          <a:p>
            <a:pPr algn="ctr"/>
            <a:r>
              <a:rPr lang="ru-RU" sz="1200" dirty="0" smtClean="0"/>
              <a:t>5</a:t>
            </a:r>
            <a:r>
              <a:rPr lang="ru-RU" sz="1200" dirty="0"/>
              <a:t>5</a:t>
            </a:r>
            <a:r>
              <a:rPr lang="ru-RU" sz="1200" dirty="0" smtClean="0"/>
              <a:t>0,0</a:t>
            </a:r>
            <a:endParaRPr lang="ru-RU" sz="1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468313" y="404813"/>
            <a:ext cx="8229600" cy="922337"/>
          </a:xfrm>
        </p:spPr>
        <p:txBody>
          <a:bodyPr rtlCol="0">
            <a:noAutofit/>
          </a:bodyPr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ru-RU" sz="2400" b="1" dirty="0">
                <a:solidFill>
                  <a:schemeClr val="tx2">
                    <a:lumMod val="75000"/>
                  </a:schemeClr>
                </a:solidFill>
              </a:rPr>
              <a:t>Динамика доходов </a:t>
            </a: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бюджета</a:t>
            </a:r>
            <a:r>
              <a:rPr lang="ru-RU" sz="2400" dirty="0">
                <a:solidFill>
                  <a:schemeClr val="tx2">
                    <a:lumMod val="75000"/>
                  </a:schemeClr>
                </a:solidFill>
              </a:rPr>
              <a:t/>
            </a:r>
            <a:br>
              <a:rPr lang="ru-RU" sz="2400" dirty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Красноармейского сельского поселения</a:t>
            </a:r>
            <a:b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</a:br>
            <a:r>
              <a:rPr lang="ru-RU" sz="2400" b="1" dirty="0" smtClean="0">
                <a:solidFill>
                  <a:schemeClr val="tx2">
                    <a:lumMod val="75000"/>
                  </a:schemeClr>
                </a:solidFill>
              </a:rPr>
              <a:t>  							</a:t>
            </a:r>
            <a:r>
              <a:rPr lang="en-US" sz="1600" dirty="0" smtClean="0"/>
              <a:t>(</a:t>
            </a:r>
            <a:r>
              <a:rPr lang="ru-RU" sz="1600" dirty="0" smtClean="0"/>
              <a:t>тыс</a:t>
            </a:r>
            <a:r>
              <a:rPr lang="ru-RU" sz="1600" dirty="0"/>
              <a:t>. </a:t>
            </a:r>
            <a:r>
              <a:rPr lang="ru-RU" sz="1600" dirty="0" smtClean="0"/>
              <a:t>рублей</a:t>
            </a:r>
            <a:r>
              <a:rPr lang="en-US" sz="1600" dirty="0" smtClean="0"/>
              <a:t>)</a:t>
            </a:r>
            <a:endParaRPr lang="ru-RU" sz="1600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89318120"/>
              </p:ext>
            </p:extLst>
          </p:nvPr>
        </p:nvGraphicFramePr>
        <p:xfrm>
          <a:off x="1475656" y="1556792"/>
          <a:ext cx="6480720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3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066800"/>
          </a:xfrm>
        </p:spPr>
        <p:txBody>
          <a:bodyPr>
            <a:normAutofit/>
          </a:bodyPr>
          <a:lstStyle/>
          <a:p>
            <a:pPr eaLnBrk="1" hangingPunct="1"/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Структура собственных доходов бюджета</a:t>
            </a:r>
            <a: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  <a:t/>
            </a:r>
            <a:br>
              <a:rPr lang="ru-RU" sz="1800" dirty="0" smtClean="0">
                <a:solidFill>
                  <a:srgbClr val="220B6B"/>
                </a:solidFill>
                <a:latin typeface="Times New Roman" pitchFamily="18" charset="0"/>
              </a:rPr>
            </a:br>
            <a:r>
              <a:rPr lang="ru-RU" sz="1800" b="1" dirty="0" smtClean="0">
                <a:solidFill>
                  <a:srgbClr val="220B6B"/>
                </a:solidFill>
                <a:latin typeface="Times New Roman" pitchFamily="18" charset="0"/>
              </a:rPr>
              <a:t>Красноармейского сельского поселения в 2023 году</a:t>
            </a:r>
            <a:r>
              <a:rPr lang="ru-RU" sz="1800" b="1" dirty="0" smtClean="0">
                <a:latin typeface="Times New Roman" pitchFamily="18" charset="0"/>
              </a:rPr>
              <a:t/>
            </a:r>
            <a:br>
              <a:rPr lang="ru-RU" sz="1800" b="1" dirty="0" smtClean="0">
                <a:latin typeface="Times New Roman" pitchFamily="18" charset="0"/>
              </a:rPr>
            </a:br>
            <a:r>
              <a:rPr lang="ru-RU" sz="2200" b="1" dirty="0" smtClean="0"/>
              <a:t>							</a:t>
            </a:r>
            <a:r>
              <a:rPr lang="ru-RU" sz="1800" dirty="0" smtClean="0">
                <a:solidFill>
                  <a:srgbClr val="17375E"/>
                </a:solidFill>
              </a:rPr>
              <a:t>(тыс.рублей)</a:t>
            </a:r>
          </a:p>
        </p:txBody>
      </p:sp>
      <p:graphicFrame>
        <p:nvGraphicFramePr>
          <p:cNvPr id="5122" name="Содержимое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9832894"/>
              </p:ext>
            </p:extLst>
          </p:nvPr>
        </p:nvGraphicFramePr>
        <p:xfrm>
          <a:off x="981075" y="1052513"/>
          <a:ext cx="5668963" cy="5400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6" name="Лист" r:id="rId3" imgW="5429385" imgH="5172075" progId="Excel.Sheet.8">
                  <p:embed/>
                </p:oleObj>
              </mc:Choice>
              <mc:Fallback>
                <p:oleObj name="Лист" r:id="rId3" imgW="5429385" imgH="5172075" progId="Excel.Sheet.8">
                  <p:embed/>
                  <p:pic>
                    <p:nvPicPr>
                      <p:cNvPr id="0" name="Picture 5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81075" y="1052513"/>
                        <a:ext cx="5668963" cy="54006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" name="Объект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015887"/>
              </p:ext>
            </p:extLst>
          </p:nvPr>
        </p:nvGraphicFramePr>
        <p:xfrm>
          <a:off x="5724525" y="1773238"/>
          <a:ext cx="3095625" cy="3581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7357" name="Лист" r:id="rId5" imgW="2447857" imgH="1533615" progId="Excel.Sheet.12">
                  <p:embed/>
                </p:oleObj>
              </mc:Choice>
              <mc:Fallback>
                <p:oleObj name="Лист" r:id="rId5" imgW="2447857" imgH="1533615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724525" y="1773238"/>
                        <a:ext cx="3095625" cy="35814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29600" cy="1143000"/>
          </a:xfrm>
          <a:blipFill>
            <a:blip r:embed="rId2"/>
            <a:tile tx="0" ty="0" sx="100000" sy="100000" flip="none" algn="tl"/>
          </a:blipFill>
        </p:spPr>
        <p:txBody>
          <a:bodyPr>
            <a:normAutofit/>
          </a:bodyPr>
          <a:lstStyle/>
          <a:p>
            <a:pPr eaLnBrk="1" hangingPunct="1"/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Динамика поступлений налога на доходы физических лиц </a:t>
            </a:r>
            <a: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ru-RU" sz="2000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ru-RU" sz="2000" b="1" dirty="0" smtClean="0">
                <a:solidFill>
                  <a:srgbClr val="FF0066"/>
                </a:solidFill>
                <a:latin typeface="Times New Roman" pitchFamily="18" charset="0"/>
              </a:rPr>
              <a:t>в части бюджета Красноармейского сельского поселения</a:t>
            </a:r>
            <a: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  <a:t/>
            </a:r>
            <a:br>
              <a:rPr lang="en-US" sz="2400" b="1" dirty="0" smtClean="0">
                <a:solidFill>
                  <a:srgbClr val="FF0066"/>
                </a:solidFill>
                <a:latin typeface="Times New Roman" pitchFamily="18" charset="0"/>
              </a:rPr>
            </a:br>
            <a:r>
              <a:rPr lang="en-US" sz="2400" b="1" dirty="0" smtClean="0">
                <a:solidFill>
                  <a:srgbClr val="C00000"/>
                </a:solidFill>
              </a:rPr>
              <a:t>							</a:t>
            </a:r>
            <a:r>
              <a:rPr lang="ru-RU" sz="1600" b="1" dirty="0" smtClean="0">
                <a:solidFill>
                  <a:srgbClr val="254061"/>
                </a:solidFill>
              </a:rPr>
              <a:t>(тыс. рублей)</a:t>
            </a:r>
          </a:p>
        </p:txBody>
      </p:sp>
      <p:graphicFrame>
        <p:nvGraphicFramePr>
          <p:cNvPr id="8" name="Объект 7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69537253"/>
              </p:ext>
            </p:extLst>
          </p:nvPr>
        </p:nvGraphicFramePr>
        <p:xfrm>
          <a:off x="971600" y="1600201"/>
          <a:ext cx="7715200" cy="341297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1084635"/>
              </p:ext>
            </p:extLst>
          </p:nvPr>
        </p:nvGraphicFramePr>
        <p:xfrm>
          <a:off x="2195736" y="5517233"/>
          <a:ext cx="5544615" cy="79539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848002"/>
                <a:gridCol w="1000204"/>
                <a:gridCol w="761026"/>
                <a:gridCol w="945009"/>
                <a:gridCol w="924102"/>
                <a:gridCol w="1066272"/>
              </a:tblGrid>
              <a:tr h="60058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2020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факт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2021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план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2022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2023</a:t>
                      </a:r>
                      <a:r>
                        <a:rPr lang="ru-RU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2024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проект </a:t>
                      </a:r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2025 </a:t>
                      </a:r>
                      <a:r>
                        <a:rPr lang="ru-RU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г</a:t>
                      </a: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  <a:tr h="194801"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1654,2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1652,1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chemeClr val="tx1"/>
                          </a:solidFill>
                          <a:effectLst/>
                          <a:latin typeface="Calibri"/>
                        </a:rPr>
                        <a:t>1678,3</a:t>
                      </a:r>
                      <a:endParaRPr lang="ru-RU" sz="1100" b="0" i="0" u="none" strike="noStrike" dirty="0">
                        <a:solidFill>
                          <a:schemeClr val="tx1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1717,9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1565,1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1626,8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b">
                    <a:gradFill flip="none" rotWithShape="1">
                      <a:gsLst>
                        <a:gs pos="0">
                          <a:schemeClr val="accent1">
                            <a:tint val="20000"/>
                            <a:shade val="30000"/>
                            <a:satMod val="115000"/>
                          </a:schemeClr>
                        </a:gs>
                        <a:gs pos="50000">
                          <a:schemeClr val="accent1">
                            <a:tint val="20000"/>
                            <a:shade val="67500"/>
                            <a:satMod val="115000"/>
                          </a:schemeClr>
                        </a:gs>
                        <a:gs pos="100000">
                          <a:schemeClr val="accent1">
                            <a:tint val="20000"/>
                            <a:shade val="100000"/>
                            <a:satMod val="115000"/>
                          </a:schemeClr>
                        </a:gs>
                      </a:gsLst>
                      <a:lin ang="0" scaled="1"/>
                      <a:tileRect/>
                    </a:gradFill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Century" pitchFamily="18" charset="0"/>
              </a:rPr>
              <a:t>ДОТАЦИЯ ИЗ ОБЛАСТНОГО БЮДЖЕТА</a:t>
            </a:r>
            <a:endParaRPr lang="ru-RU" b="1" dirty="0">
              <a:solidFill>
                <a:schemeClr val="tx1"/>
              </a:solidFill>
              <a:latin typeface="Century" pitchFamily="18" charset="0"/>
            </a:endParaRP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91502985"/>
              </p:ext>
            </p:extLst>
          </p:nvPr>
        </p:nvGraphicFramePr>
        <p:xfrm>
          <a:off x="611560" y="2060848"/>
          <a:ext cx="7920880" cy="30243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4" name="Диаграмма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64558803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ик 4"/>
          <p:cNvSpPr/>
          <p:nvPr/>
        </p:nvSpPr>
        <p:spPr>
          <a:xfrm>
            <a:off x="2123728" y="5373216"/>
            <a:ext cx="4694811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1600" dirty="0" smtClean="0"/>
          </a:p>
          <a:p>
            <a:r>
              <a:rPr lang="ru-RU" sz="1600" dirty="0" smtClean="0"/>
              <a:t>7286,9                      6037,8               5554,1</a:t>
            </a:r>
            <a:endParaRPr lang="ru-RU" sz="16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7020272" y="1988840"/>
            <a:ext cx="136815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Заголовок 1"/>
          <p:cNvSpPr>
            <a:spLocks noGrp="1"/>
          </p:cNvSpPr>
          <p:nvPr>
            <p:ph type="title"/>
          </p:nvPr>
        </p:nvSpPr>
        <p:spPr>
          <a:xfrm>
            <a:off x="467544" y="260648"/>
            <a:ext cx="8280920" cy="1224136"/>
          </a:xfrm>
          <a:solidFill>
            <a:schemeClr val="accent6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 fontScale="90000"/>
          </a:bodyPr>
          <a:lstStyle/>
          <a:p>
            <a:r>
              <a:rPr lang="ru-RU" sz="3200" b="1" dirty="0" smtClean="0"/>
              <a:t>Динамика расходов бюджета Красноармейского сельского поселения в 2023-2025 годах</a:t>
            </a:r>
          </a:p>
        </p:txBody>
      </p:sp>
      <p:sp>
        <p:nvSpPr>
          <p:cNvPr id="2" name="Прямоугольник 1"/>
          <p:cNvSpPr/>
          <p:nvPr/>
        </p:nvSpPr>
        <p:spPr>
          <a:xfrm flipH="1">
            <a:off x="7020272" y="1772817"/>
            <a:ext cx="1584176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/>
              <a:t>тыс. руб.</a:t>
            </a:r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147177636"/>
              </p:ext>
            </p:extLst>
          </p:nvPr>
        </p:nvGraphicFramePr>
        <p:xfrm>
          <a:off x="1122761" y="2121030"/>
          <a:ext cx="7272808" cy="3541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Заголовок 1"/>
          <p:cNvSpPr>
            <a:spLocks noGrp="1"/>
          </p:cNvSpPr>
          <p:nvPr>
            <p:ph type="title"/>
          </p:nvPr>
        </p:nvSpPr>
        <p:spPr>
          <a:gradFill flip="none" rotWithShape="1"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</p:spPr>
        <p:txBody>
          <a:bodyPr>
            <a:normAutofit fontScale="90000"/>
          </a:bodyPr>
          <a:lstStyle/>
          <a:p>
            <a:r>
              <a:rPr lang="ru-RU" sz="2800" b="1" dirty="0" smtClean="0">
                <a:solidFill>
                  <a:srgbClr val="FF0066"/>
                </a:solidFill>
                <a:latin typeface="Cambria" pitchFamily="18" charset="0"/>
              </a:rPr>
              <a:t>Структура муниципальных программ Красноармейского сельского поселения на 2023 год</a:t>
            </a:r>
          </a:p>
        </p:txBody>
      </p:sp>
      <p:sp>
        <p:nvSpPr>
          <p:cNvPr id="3" name="Овал 2"/>
          <p:cNvSpPr/>
          <p:nvPr/>
        </p:nvSpPr>
        <p:spPr>
          <a:xfrm>
            <a:off x="251520" y="1341438"/>
            <a:ext cx="8713788" cy="55165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/>
              <a:t>ВСЕГО 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3000" dirty="0" smtClean="0"/>
              <a:t>16697,3 </a:t>
            </a:r>
            <a:r>
              <a:rPr lang="ru-RU" sz="3000" dirty="0"/>
              <a:t>тыс.рублей</a:t>
            </a:r>
          </a:p>
        </p:txBody>
      </p:sp>
      <p:sp>
        <p:nvSpPr>
          <p:cNvPr id="5" name="Овал 4"/>
          <p:cNvSpPr/>
          <p:nvPr/>
        </p:nvSpPr>
        <p:spPr>
          <a:xfrm>
            <a:off x="3348038" y="1412875"/>
            <a:ext cx="3240186" cy="1944688"/>
          </a:xfrm>
          <a:prstGeom prst="ellipse">
            <a:avLst/>
          </a:prstGeom>
          <a:solidFill>
            <a:srgbClr val="FF0066"/>
          </a:solidFill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smtClean="0"/>
              <a:t>Социальные программы (5320,6 </a:t>
            </a:r>
            <a:r>
              <a:rPr lang="ru-RU" dirty="0" err="1" smtClean="0"/>
              <a:t>тыс.рублей</a:t>
            </a:r>
            <a:r>
              <a:rPr lang="ru-RU" dirty="0" smtClean="0"/>
              <a:t>- </a:t>
            </a:r>
            <a:r>
              <a:rPr lang="ru-RU" dirty="0" smtClean="0"/>
              <a:t>31,9%)</a:t>
            </a:r>
            <a:endParaRPr lang="ru-RU" dirty="0"/>
          </a:p>
        </p:txBody>
      </p:sp>
      <p:sp>
        <p:nvSpPr>
          <p:cNvPr id="6" name="Овал 5"/>
          <p:cNvSpPr/>
          <p:nvPr/>
        </p:nvSpPr>
        <p:spPr>
          <a:xfrm>
            <a:off x="6156176" y="2888692"/>
            <a:ext cx="2592287" cy="1944216"/>
          </a:xfrm>
          <a:prstGeom prst="ellipse">
            <a:avLst/>
          </a:prstGeom>
          <a:solidFill>
            <a:srgbClr val="00B0F0"/>
          </a:solidFill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Сельское хозяйство </a:t>
            </a:r>
            <a:r>
              <a:rPr lang="ru-RU" sz="1600" dirty="0" smtClean="0"/>
              <a:t>(0,0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8" name="Овал 7"/>
          <p:cNvSpPr/>
          <p:nvPr/>
        </p:nvSpPr>
        <p:spPr>
          <a:xfrm>
            <a:off x="3276266" y="4869160"/>
            <a:ext cx="2664296" cy="1873250"/>
          </a:xfrm>
          <a:prstGeom prst="ellipse">
            <a:avLst/>
          </a:prstGeom>
          <a:solidFill>
            <a:srgbClr val="FF66CC"/>
          </a:solidFill>
          <a:ln>
            <a:solidFill>
              <a:srgbClr val="220B6B"/>
            </a:solidFill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/>
              <a:t>Противодействие преступности и защита от ЧС </a:t>
            </a:r>
            <a:r>
              <a:rPr lang="ru-RU" sz="1600" dirty="0" smtClean="0"/>
              <a:t>(26,0 </a:t>
            </a:r>
            <a:r>
              <a:rPr lang="ru-RU" sz="1600" dirty="0" err="1" smtClean="0"/>
              <a:t>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-0,1%)</a:t>
            </a:r>
            <a:endParaRPr lang="ru-RU" sz="1600" dirty="0"/>
          </a:p>
        </p:txBody>
      </p:sp>
      <p:sp>
        <p:nvSpPr>
          <p:cNvPr id="10" name="Овал 9"/>
          <p:cNvSpPr/>
          <p:nvPr/>
        </p:nvSpPr>
        <p:spPr>
          <a:xfrm>
            <a:off x="539552" y="3933056"/>
            <a:ext cx="2232620" cy="1512169"/>
          </a:xfrm>
          <a:prstGeom prst="ellipse">
            <a:avLst/>
          </a:prstGeom>
          <a:solidFill>
            <a:srgbClr val="66FF33"/>
          </a:solidFill>
          <a:ln>
            <a:solidFill>
              <a:srgbClr val="002060"/>
            </a:solidFill>
          </a:ln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Финансы и муниципальная политика 7616,8тыс.рублей</a:t>
            </a:r>
            <a:r>
              <a:rPr lang="en-US" sz="1600" dirty="0" smtClean="0"/>
              <a:t> </a:t>
            </a:r>
            <a:r>
              <a:rPr lang="ru-RU" sz="1600" dirty="0" smtClean="0"/>
              <a:t>– </a:t>
            </a:r>
            <a:endParaRPr lang="en-US" sz="1600" dirty="0" smtClean="0"/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sz="1600" dirty="0" smtClean="0"/>
              <a:t>45,6</a:t>
            </a:r>
            <a:r>
              <a:rPr lang="en-US" sz="1600" dirty="0" smtClean="0"/>
              <a:t> </a:t>
            </a:r>
            <a:r>
              <a:rPr lang="ru-RU" sz="1600" dirty="0" smtClean="0"/>
              <a:t>%)</a:t>
            </a:r>
            <a:endParaRPr lang="ru-RU" sz="1600" dirty="0"/>
          </a:p>
        </p:txBody>
      </p:sp>
      <p:sp>
        <p:nvSpPr>
          <p:cNvPr id="11" name="Овал 10"/>
          <p:cNvSpPr/>
          <p:nvPr/>
        </p:nvSpPr>
        <p:spPr>
          <a:xfrm>
            <a:off x="1042988" y="2060575"/>
            <a:ext cx="2305050" cy="1800225"/>
          </a:xfrm>
          <a:prstGeom prst="ellipse">
            <a:avLst/>
          </a:prstGeom>
        </p:spPr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ru-RU" dirty="0" err="1" smtClean="0"/>
              <a:t>Инфраструк</a:t>
            </a:r>
            <a:r>
              <a:rPr lang="en-US" dirty="0" smtClean="0"/>
              <a:t>-</a:t>
            </a:r>
            <a:r>
              <a:rPr lang="ru-RU" dirty="0" err="1" smtClean="0"/>
              <a:t>турные</a:t>
            </a:r>
            <a:r>
              <a:rPr lang="ru-RU" dirty="0" smtClean="0"/>
              <a:t> </a:t>
            </a:r>
            <a:r>
              <a:rPr lang="ru-RU" sz="1600" dirty="0"/>
              <a:t>программы</a:t>
            </a:r>
            <a:r>
              <a:rPr lang="ru-RU" dirty="0"/>
              <a:t> </a:t>
            </a:r>
            <a:r>
              <a:rPr lang="ru-RU" dirty="0" smtClean="0"/>
              <a:t>(3733,9тыс.рублей</a:t>
            </a:r>
            <a:r>
              <a:rPr lang="en-US" dirty="0" smtClean="0"/>
              <a:t> </a:t>
            </a:r>
            <a:r>
              <a:rPr lang="ru-RU" dirty="0" smtClean="0"/>
              <a:t>-</a:t>
            </a:r>
            <a:r>
              <a:rPr lang="ru-RU" dirty="0" smtClean="0"/>
              <a:t>22,4%)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Базовая">
      <a:maj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3663</TotalTime>
  <Words>623</Words>
  <Application>Microsoft Office PowerPoint</Application>
  <PresentationFormat>Экран (4:3)</PresentationFormat>
  <Paragraphs>152</Paragraphs>
  <Slides>15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7" baseType="lpstr">
      <vt:lpstr>Тема Office</vt:lpstr>
      <vt:lpstr>Лист</vt:lpstr>
      <vt:lpstr>Бюджет Красноармейского сельского поселения Орловского районана 2023 год и плановый период 2024 и 2025 годов направлен на решение следующих ключевых задач</vt:lpstr>
      <vt:lpstr>Презентация PowerPoint</vt:lpstr>
      <vt:lpstr>Основные параметры бюджета Красноармейского сельского поселения на 2023 год</vt:lpstr>
      <vt:lpstr>Динамика доходов бюджета Красноармейского сельского поселения          (тыс. рублей)</vt:lpstr>
      <vt:lpstr>Структура собственных доходов бюджета Красноармейского сельского поселения в 2023 году        (тыс.рублей)</vt:lpstr>
      <vt:lpstr>Динамика поступлений налога на доходы физических лиц  в части бюджета Красноармейского сельского поселения        (тыс. рублей)</vt:lpstr>
      <vt:lpstr>ДОТАЦИЯ ИЗ ОБЛАСТНОГО БЮДЖЕТА</vt:lpstr>
      <vt:lpstr>Динамика расходов бюджета Красноармейского сельского поселения в 2023-2025 годах</vt:lpstr>
      <vt:lpstr>Структура муниципальных программ Красноармейского сельского поселения на 2023 год</vt:lpstr>
      <vt:lpstr>Доля муниципальных программ в общем объеме расходов, запланированных на реализацию муниципальных программ Красноармейского сельского поселения в 2023 году</vt:lpstr>
      <vt:lpstr>Расходы бюджета Красноармейского сельского поселения, формируемые в рамках муниципальных программ Красноармейского сельского поселения и непрограммные расходы</vt:lpstr>
      <vt:lpstr>Презентация PowerPoint</vt:lpstr>
      <vt:lpstr>Расходы на  Культуру и кинематографию</vt:lpstr>
      <vt:lpstr>Расходы по программе «Эффективное управление муниципальными финансами»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Основные принципы формирования бюджета Орловского района на 2013 год и на плановый период 2014 и 2015 годов</dc:title>
  <dc:creator>User</dc:creator>
  <cp:lastModifiedBy>user</cp:lastModifiedBy>
  <cp:revision>405</cp:revision>
  <cp:lastPrinted>2023-01-26T11:09:15Z</cp:lastPrinted>
  <dcterms:created xsi:type="dcterms:W3CDTF">2012-10-21T15:40:11Z</dcterms:created>
  <dcterms:modified xsi:type="dcterms:W3CDTF">2023-01-26T11:40:56Z</dcterms:modified>
</cp:coreProperties>
</file>