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7"/>
  </p:notesMasterIdLst>
  <p:sldIdLst>
    <p:sldId id="312" r:id="rId2"/>
    <p:sldId id="306" r:id="rId3"/>
    <p:sldId id="320" r:id="rId4"/>
    <p:sldId id="314" r:id="rId5"/>
    <p:sldId id="318" r:id="rId6"/>
    <p:sldId id="317" r:id="rId7"/>
    <p:sldId id="321" r:id="rId8"/>
    <p:sldId id="271" r:id="rId9"/>
    <p:sldId id="307" r:id="rId10"/>
    <p:sldId id="273" r:id="rId11"/>
    <p:sldId id="274" r:id="rId12"/>
    <p:sldId id="296" r:id="rId13"/>
    <p:sldId id="281" r:id="rId14"/>
    <p:sldId id="302" r:id="rId15"/>
    <p:sldId id="322" r:id="rId16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  <a:srgbClr val="2438CC"/>
    <a:srgbClr val="9999FF"/>
    <a:srgbClr val="9933FF"/>
    <a:srgbClr val="0000FF"/>
    <a:srgbClr val="99CC00"/>
    <a:srgbClr val="66FF33"/>
    <a:srgbClr val="CC66FF"/>
    <a:srgbClr val="FF0066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91" autoAdjust="0"/>
    <p:restoredTop sz="86425" autoAdjust="0"/>
  </p:normalViewPr>
  <p:slideViewPr>
    <p:cSldViewPr>
      <p:cViewPr>
        <p:scale>
          <a:sx n="75" d="100"/>
          <a:sy n="75" d="100"/>
        </p:scale>
        <p:origin x="-2364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094" y="-9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794294461109256E-2"/>
          <c:y val="3.1582960316237266E-2"/>
          <c:w val="0.9292057055388907"/>
          <c:h val="0.77584838243779364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9933FF"/>
              </a:solidFill>
            </c:spPr>
          </c:dPt>
          <c:dPt>
            <c:idx val="1"/>
            <c:invertIfNegative val="0"/>
            <c:bubble3D val="0"/>
            <c:spPr>
              <a:solidFill>
                <a:srgbClr val="9999FF"/>
              </a:solidFill>
            </c:spPr>
          </c:dPt>
          <c:dPt>
            <c:idx val="2"/>
            <c:invertIfNegative val="0"/>
            <c:bubble3D val="0"/>
            <c:spPr>
              <a:solidFill>
                <a:srgbClr val="2438CC"/>
              </a:solidFill>
            </c:spPr>
          </c:dPt>
          <c:dLbls>
            <c:dLbl>
              <c:idx val="0"/>
              <c:layout>
                <c:manualLayout>
                  <c:x val="3.7233517263513934E-2"/>
                  <c:y val="-3.4136216047679288E-2"/>
                </c:manualLayout>
              </c:layout>
              <c:tx>
                <c:rich>
                  <a:bodyPr/>
                  <a:lstStyle/>
                  <a:p>
                    <a:r>
                      <a:rPr lang="ru-RU" sz="1800" dirty="0" smtClean="0"/>
                      <a:t>16038,5</a:t>
                    </a:r>
                    <a:endParaRPr lang="en-US" sz="18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8386352133713536E-3"/>
                  <c:y val="-3.129132605337758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14844,0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5273858460171094E-2"/>
                  <c:y val="-2.560199404367256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14940,3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Лист1!$D$8:$D$10</c:f>
              <c:strCache>
                <c:ptCount val="3"/>
                <c:pt idx="0">
                  <c:v>2020 г</c:v>
                </c:pt>
                <c:pt idx="1">
                  <c:v>2021 г</c:v>
                </c:pt>
                <c:pt idx="2">
                  <c:v>2022 г</c:v>
                </c:pt>
              </c:strCache>
            </c:strRef>
          </c:cat>
          <c:val>
            <c:numRef>
              <c:f>Лист1!$E$8:$E$10</c:f>
              <c:numCache>
                <c:formatCode>General</c:formatCode>
                <c:ptCount val="3"/>
                <c:pt idx="0">
                  <c:v>16038.5</c:v>
                </c:pt>
                <c:pt idx="1">
                  <c:v>14844</c:v>
                </c:pt>
                <c:pt idx="2">
                  <c:v>14940.3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20926848"/>
        <c:axId val="59511168"/>
        <c:axId val="0"/>
      </c:bar3DChart>
      <c:catAx>
        <c:axId val="209268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59511168"/>
        <c:crosses val="autoZero"/>
        <c:auto val="1"/>
        <c:lblAlgn val="ctr"/>
        <c:lblOffset val="100"/>
        <c:noMultiLvlLbl val="0"/>
      </c:catAx>
      <c:valAx>
        <c:axId val="595111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092684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6660401930649683"/>
          <c:y val="0.92785927011694036"/>
          <c:w val="0.32166225357676304"/>
          <c:h val="5.5072733853944546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3500000" scaled="1"/>
          <a:tileRect/>
        </a:gradFill>
      </c:spPr>
    </c:sideWall>
    <c:backWall>
      <c:thickness val="0"/>
      <c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3500000" scaled="1"/>
          <a:tileRect/>
        </a:gradFill>
      </c:spPr>
    </c:backWall>
    <c:plotArea>
      <c:layout>
        <c:manualLayout>
          <c:layoutTarget val="inner"/>
          <c:xMode val="edge"/>
          <c:yMode val="edge"/>
          <c:x val="9.7211867482372455E-2"/>
          <c:y val="3.0639149158127078E-2"/>
          <c:w val="0.85087087826627961"/>
          <c:h val="0.9018668354441115"/>
        </c:manualLayout>
      </c:layout>
      <c:bar3DChart>
        <c:barDir val="col"/>
        <c:grouping val="stacked"/>
        <c:varyColors val="0"/>
        <c:ser>
          <c:idx val="0"/>
          <c:order val="0"/>
          <c:invertIfNegative val="0"/>
          <c:cat>
            <c:strRef>
              <c:f>Лист1!$E$9:$J$9</c:f>
              <c:strCache>
                <c:ptCount val="6"/>
                <c:pt idx="0">
                  <c:v>факт 2016 г</c:v>
                </c:pt>
                <c:pt idx="1">
                  <c:v>факт 2017 г</c:v>
                </c:pt>
                <c:pt idx="2">
                  <c:v>план 2018 г</c:v>
                </c:pt>
                <c:pt idx="3">
                  <c:v>проект 2019 г</c:v>
                </c:pt>
                <c:pt idx="4">
                  <c:v>проект 2020 г</c:v>
                </c:pt>
                <c:pt idx="5">
                  <c:v>проект 2021 г</c:v>
                </c:pt>
              </c:strCache>
            </c:strRef>
          </c:cat>
          <c:val>
            <c:numRef>
              <c:f>Лист1!$E$10:$J$10</c:f>
              <c:numCache>
                <c:formatCode>General</c:formatCode>
                <c:ptCount val="6"/>
              </c:numCache>
            </c:numRef>
          </c:val>
        </c:ser>
        <c:ser>
          <c:idx val="1"/>
          <c:order val="1"/>
          <c:invertIfNegative val="0"/>
          <c:dPt>
            <c:idx val="0"/>
            <c:invertIfNegative val="0"/>
            <c:bubble3D val="0"/>
            <c:spPr>
              <a:solidFill>
                <a:srgbClr val="660033"/>
              </a:solidFill>
            </c:spPr>
          </c:dPt>
          <c:dPt>
            <c:idx val="1"/>
            <c:invertIfNegative val="0"/>
            <c:bubble3D val="0"/>
            <c:spPr>
              <a:solidFill>
                <a:srgbClr val="660033"/>
              </a:solidFill>
            </c:spPr>
          </c:dPt>
          <c:dPt>
            <c:idx val="2"/>
            <c:invertIfNegative val="0"/>
            <c:bubble3D val="0"/>
            <c:spPr>
              <a:solidFill>
                <a:srgbClr val="993366"/>
              </a:solidFill>
            </c:spPr>
          </c:dPt>
          <c:dPt>
            <c:idx val="3"/>
            <c:invertIfNegative val="0"/>
            <c:bubble3D val="0"/>
            <c:spPr>
              <a:solidFill>
                <a:srgbClr val="220B6B"/>
              </a:solidFill>
            </c:spPr>
          </c:dPt>
          <c:dPt>
            <c:idx val="4"/>
            <c:invertIfNegative val="0"/>
            <c:bubble3D val="0"/>
            <c:spPr>
              <a:solidFill>
                <a:srgbClr val="220B6B"/>
              </a:solidFill>
            </c:spPr>
          </c:dPt>
          <c:dPt>
            <c:idx val="5"/>
            <c:invertIfNegative val="0"/>
            <c:bubble3D val="0"/>
            <c:spPr>
              <a:solidFill>
                <a:srgbClr val="220B6B"/>
              </a:solidFill>
            </c:spPr>
          </c:dPt>
          <c:cat>
            <c:strRef>
              <c:f>Лист1!$E$9:$J$9</c:f>
              <c:strCache>
                <c:ptCount val="6"/>
                <c:pt idx="0">
                  <c:v>факт 2016 г</c:v>
                </c:pt>
                <c:pt idx="1">
                  <c:v>факт 2017 г</c:v>
                </c:pt>
                <c:pt idx="2">
                  <c:v>план 2018 г</c:v>
                </c:pt>
                <c:pt idx="3">
                  <c:v>проект 2019 г</c:v>
                </c:pt>
                <c:pt idx="4">
                  <c:v>проект 2020 г</c:v>
                </c:pt>
                <c:pt idx="5">
                  <c:v>проект 2021 г</c:v>
                </c:pt>
              </c:strCache>
            </c:strRef>
          </c:cat>
          <c:val>
            <c:numRef>
              <c:f>Лист1!$E$11:$J$11</c:f>
              <c:numCache>
                <c:formatCode>General</c:formatCode>
                <c:ptCount val="6"/>
                <c:pt idx="0">
                  <c:v>2654.3</c:v>
                </c:pt>
                <c:pt idx="1">
                  <c:v>1495.9</c:v>
                </c:pt>
                <c:pt idx="2">
                  <c:v>1529.6</c:v>
                </c:pt>
                <c:pt idx="3">
                  <c:v>1292.7</c:v>
                </c:pt>
                <c:pt idx="4">
                  <c:v>1388.5</c:v>
                </c:pt>
                <c:pt idx="5">
                  <c:v>1470.3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74"/>
        <c:shape val="cone"/>
        <c:axId val="23906560"/>
        <c:axId val="23912448"/>
        <c:axId val="0"/>
      </c:bar3DChart>
      <c:catAx>
        <c:axId val="2390656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23912448"/>
        <c:crosses val="autoZero"/>
        <c:auto val="1"/>
        <c:lblAlgn val="ctr"/>
        <c:lblOffset val="100"/>
        <c:noMultiLvlLbl val="0"/>
      </c:catAx>
      <c:valAx>
        <c:axId val="239124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9065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  <c:spPr>
        <a:noFill/>
        <a:ln w="9525">
          <a:noFill/>
        </a:ln>
      </c:spPr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30355840"/>
        <c:axId val="30357376"/>
        <c:axId val="23933376"/>
      </c:bar3DChart>
      <c:catAx>
        <c:axId val="30355840"/>
        <c:scaling>
          <c:orientation val="minMax"/>
        </c:scaling>
        <c:delete val="0"/>
        <c:axPos val="b"/>
        <c:majorTickMark val="out"/>
        <c:minorTickMark val="none"/>
        <c:tickLblPos val="nextTo"/>
        <c:crossAx val="30357376"/>
        <c:crosses val="autoZero"/>
        <c:auto val="1"/>
        <c:lblAlgn val="ctr"/>
        <c:lblOffset val="100"/>
        <c:noMultiLvlLbl val="0"/>
      </c:catAx>
      <c:valAx>
        <c:axId val="3035737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30355840"/>
        <c:crosses val="autoZero"/>
        <c:crossBetween val="between"/>
      </c:valAx>
      <c:serAx>
        <c:axId val="23933376"/>
        <c:scaling>
          <c:orientation val="minMax"/>
        </c:scaling>
        <c:delete val="0"/>
        <c:axPos val="b"/>
        <c:majorTickMark val="out"/>
        <c:minorTickMark val="none"/>
        <c:tickLblPos val="nextTo"/>
        <c:crossAx val="30357376"/>
        <c:crosses val="autoZero"/>
      </c:ser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3399"/>
              </a:solidFill>
            </c:spPr>
          </c:dPt>
          <c:cat>
            <c:strRef>
              <c:f>Лист1!$D$7:$F$7</c:f>
              <c:strCache>
                <c:ptCount val="3"/>
                <c:pt idx="0">
                  <c:v>2020 г</c:v>
                </c:pt>
                <c:pt idx="1">
                  <c:v>2021 г</c:v>
                </c:pt>
                <c:pt idx="2">
                  <c:v>2022 г</c:v>
                </c:pt>
              </c:strCache>
            </c:strRef>
          </c:cat>
          <c:val>
            <c:numRef>
              <c:f>Лист1!$D$8:$F$8</c:f>
              <c:numCache>
                <c:formatCode>General</c:formatCode>
                <c:ptCount val="3"/>
                <c:pt idx="0">
                  <c:v>6324.6</c:v>
                </c:pt>
                <c:pt idx="1">
                  <c:v>5687.6</c:v>
                </c:pt>
                <c:pt idx="2">
                  <c:v>5118.8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3990272"/>
        <c:axId val="23991808"/>
        <c:axId val="0"/>
      </c:bar3DChart>
      <c:catAx>
        <c:axId val="23990272"/>
        <c:scaling>
          <c:orientation val="minMax"/>
        </c:scaling>
        <c:delete val="0"/>
        <c:axPos val="b"/>
        <c:majorTickMark val="out"/>
        <c:minorTickMark val="none"/>
        <c:tickLblPos val="nextTo"/>
        <c:crossAx val="23991808"/>
        <c:crosses val="autoZero"/>
        <c:auto val="1"/>
        <c:lblAlgn val="ctr"/>
        <c:lblOffset val="100"/>
        <c:noMultiLvlLbl val="0"/>
      </c:catAx>
      <c:valAx>
        <c:axId val="239918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9902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33CCFF"/>
            </a:solidFill>
          </c:spPr>
          <c:invertIfNegative val="0"/>
          <c:dLbls>
            <c:dLbl>
              <c:idx val="0"/>
              <c:layout>
                <c:manualLayout>
                  <c:x val="2.095476740208187E-2"/>
                  <c:y val="-4.6617032186364218E-2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462306168401529E-2"/>
                  <c:y val="-6.8132585503147713E-2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969844934721224E-2"/>
                  <c:y val="-4.6617032186364218E-2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Лист1!$D$7:$F$7</c:f>
              <c:strCache>
                <c:ptCount val="3"/>
                <c:pt idx="0">
                  <c:v>2020 г</c:v>
                </c:pt>
                <c:pt idx="1">
                  <c:v>2021 г</c:v>
                </c:pt>
                <c:pt idx="2">
                  <c:v>2022 г</c:v>
                </c:pt>
              </c:strCache>
            </c:strRef>
          </c:cat>
          <c:val>
            <c:numRef>
              <c:f>Лист1!$D$8:$F$8</c:f>
              <c:numCache>
                <c:formatCode>General</c:formatCode>
                <c:ptCount val="3"/>
                <c:pt idx="0">
                  <c:v>16038.5</c:v>
                </c:pt>
                <c:pt idx="1">
                  <c:v>14844</c:v>
                </c:pt>
                <c:pt idx="2">
                  <c:v>14940.3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4019712"/>
        <c:axId val="24021248"/>
        <c:axId val="0"/>
      </c:bar3DChart>
      <c:catAx>
        <c:axId val="240197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24021248"/>
        <c:crosses val="autoZero"/>
        <c:auto val="1"/>
        <c:lblAlgn val="ctr"/>
        <c:lblOffset val="100"/>
        <c:noMultiLvlLbl val="0"/>
      </c:catAx>
      <c:valAx>
        <c:axId val="240212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40197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Лист1!$K$12:$M$12</c:f>
              <c:strCache>
                <c:ptCount val="3"/>
                <c:pt idx="0">
                  <c:v>2020 г</c:v>
                </c:pt>
                <c:pt idx="1">
                  <c:v>2021 г</c:v>
                </c:pt>
                <c:pt idx="2">
                  <c:v>2022 г</c:v>
                </c:pt>
              </c:strCache>
            </c:strRef>
          </c:cat>
          <c:val>
            <c:numRef>
              <c:f>Лист1!$K$13:$M$13</c:f>
              <c:numCache>
                <c:formatCode>General</c:formatCode>
                <c:ptCount val="3"/>
                <c:pt idx="0">
                  <c:v>4965.1000000000004</c:v>
                </c:pt>
                <c:pt idx="1">
                  <c:v>4246.3999999999996</c:v>
                </c:pt>
                <c:pt idx="2">
                  <c:v>4261.5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0910080"/>
        <c:axId val="23244160"/>
      </c:barChart>
      <c:catAx>
        <c:axId val="2091008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23244160"/>
        <c:crosses val="autoZero"/>
        <c:auto val="1"/>
        <c:lblAlgn val="ctr"/>
        <c:lblOffset val="100"/>
        <c:noMultiLvlLbl val="0"/>
      </c:catAx>
      <c:valAx>
        <c:axId val="232441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0910080"/>
        <c:crosses val="autoZero"/>
        <c:crossBetween val="between"/>
      </c:valAx>
      <c:spPr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Физическая культура</c:v>
                </c:pt>
              </c:strCache>
            </c:strRef>
          </c:tx>
          <c:spPr>
            <a:effectLst>
              <a:innerShdw blurRad="63500" dist="50800" dir="162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slope"/>
            </a:sp3d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b="1" dirty="0" smtClean="0"/>
                      <a:t>6200,0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b="1" dirty="0" smtClean="0"/>
                      <a:t>5287,6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b="1" dirty="0" smtClean="0"/>
                      <a:t>5297,6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6200</c:v>
                </c:pt>
                <c:pt idx="1">
                  <c:v>5287.6</c:v>
                </c:pt>
                <c:pt idx="2">
                  <c:v>5297.6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2088192"/>
        <c:axId val="92089728"/>
      </c:barChart>
      <c:catAx>
        <c:axId val="92088192"/>
        <c:scaling>
          <c:orientation val="minMax"/>
        </c:scaling>
        <c:delete val="0"/>
        <c:axPos val="b"/>
        <c:majorTickMark val="out"/>
        <c:minorTickMark val="none"/>
        <c:tickLblPos val="nextTo"/>
        <c:crossAx val="92089728"/>
        <c:crosses val="autoZero"/>
        <c:auto val="1"/>
        <c:lblAlgn val="ctr"/>
        <c:lblOffset val="100"/>
        <c:noMultiLvlLbl val="0"/>
      </c:catAx>
      <c:valAx>
        <c:axId val="920897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2088192"/>
        <c:crosses val="autoZero"/>
        <c:crossBetween val="between"/>
      </c:valAx>
      <c:spPr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61C8C-76C3-4A11-B668-F009293FE6C1}" type="datetimeFigureOut">
              <a:rPr lang="ru-RU" smtClean="0"/>
              <a:pPr/>
              <a:t>13.01.2020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9ED8D-D43E-4ADF-9E29-2658467E66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313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9ECBC1-A18A-4B7E-BC68-E58AEC5080CF}" type="datetimeFigureOut">
              <a:rPr lang="ru-RU" smtClean="0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B65278-F730-4019-BEAC-F740CAD2EE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70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C5D282-27E3-4C07-BC66-9F53C9132758}" type="datetimeFigureOut">
              <a:rPr lang="ru-RU" smtClean="0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85C8F-A651-4355-8574-C4510AC582D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229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8DE458-85FE-478B-9645-3B8B27AF3753}" type="datetimeFigureOut">
              <a:rPr lang="ru-RU" smtClean="0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CFD9E9-7227-41C3-8FE8-32F583197C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175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E6E8CB-9545-4BFD-BDC9-A81EEA16112B}" type="datetimeFigureOut">
              <a:rPr lang="ru-RU" smtClean="0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CBD1FA-041B-4175-8CFF-6DA506BEAF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131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50F99A-75DE-4AA4-AE6F-2B5874D743BE}" type="datetimeFigureOut">
              <a:rPr lang="ru-RU" smtClean="0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BD21D9-2FBE-451B-B38E-C2E8F662D7A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25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9F1A4B-00AC-4A78-BF1D-84B8B1746E23}" type="datetimeFigureOut">
              <a:rPr lang="ru-RU" smtClean="0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6FE9A-62BE-4550-AAD3-11F377052B9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327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3C2A5D-EBA9-4374-A00C-3D3B7D585128}" type="datetimeFigureOut">
              <a:rPr lang="ru-RU" smtClean="0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E6DEEF-865F-433F-ADF0-137CBB3104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997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B4EF93-7470-4E70-AB5A-3AB2D23C49FC}" type="datetimeFigureOut">
              <a:rPr lang="ru-RU" smtClean="0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CE2556-E957-4939-87E7-6C6F54827BE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133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E78004-ED0A-4241-A707-5C79A8532D9F}" type="datetimeFigureOut">
              <a:rPr lang="ru-RU" smtClean="0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6E53B-1389-4C4A-9EBA-214D32488A2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4579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06EE5D-5200-4AB1-A70D-3EFA14AF2613}" type="datetimeFigureOut">
              <a:rPr lang="ru-RU" smtClean="0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B37D47-B353-46EB-BC2E-84B6DD945E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01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F953DF-D77B-47B8-BE69-678B4A2AA97D}" type="datetimeFigureOut">
              <a:rPr lang="ru-RU" smtClean="0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8908A-F6C4-4CD9-B44F-C0E210C18D6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689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E965E5-BD32-451E-9992-FAD2DA9DC2D1}" type="datetimeFigureOut">
              <a:rPr lang="ru-RU" smtClean="0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6AA1B88-AC35-4767-A4B6-9DA86B037B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531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oleObject" Target="../embeddings/oleObject3.bin"/><Relationship Id="rId7" Type="http://schemas.openxmlformats.org/officeDocument/2006/relationships/chart" Target="../charts/chart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jpeg"/><Relationship Id="rId5" Type="http://schemas.openxmlformats.org/officeDocument/2006/relationships/image" Target="../media/image4.emf"/><Relationship Id="rId4" Type="http://schemas.openxmlformats.org/officeDocument/2006/relationships/oleObject" Target="../embeddings/_____Microsoft_Excel_97-20032.xls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sp29309@donpac.r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oleObject" Target="../embeddings/oleObject1.bin"/><Relationship Id="rId7" Type="http://schemas.openxmlformats.org/officeDocument/2006/relationships/package" Target="../embeddings/_____Microsoft_Excel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4" Type="http://schemas.openxmlformats.org/officeDocument/2006/relationships/oleObject" Target="../embeddings/_____Microsoft_Excel_97-20031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260350"/>
            <a:ext cx="8569325" cy="792163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4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юджет Красноармейского сельского поселения</a:t>
            </a:r>
            <a:br>
              <a:rPr lang="ru-RU" sz="24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 2020 год и плановый период 2021 и 2022 годов направлен на решение следующих ключевых задач</a:t>
            </a: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323528" y="1196752"/>
            <a:ext cx="8353425" cy="719137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rgbClr val="00FF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Обеспечение сбалансированности </a:t>
            </a:r>
            <a:r>
              <a:rPr lang="ru-RU" dirty="0" smtClean="0"/>
              <a:t>местного бюджета</a:t>
            </a:r>
            <a:endParaRPr lang="ru-RU" dirty="0"/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323528" y="2060848"/>
            <a:ext cx="8424863" cy="1008063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Повышение объективности и качества бюджетного планирования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288032" y="3284853"/>
            <a:ext cx="8496300" cy="1368425"/>
          </a:xfrm>
          <a:prstGeom prst="roundRect">
            <a:avLst>
              <a:gd name="adj" fmla="val 16667"/>
            </a:avLst>
          </a:prstGeom>
          <a:solidFill>
            <a:srgbClr val="CC66FF"/>
          </a:solidFill>
          <a:ln w="9525">
            <a:solidFill>
              <a:srgbClr val="99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</a:rPr>
              <a:t>эффективности бюджетной политики, </a:t>
            </a:r>
            <a:endParaRPr lang="ru-RU" dirty="0" smtClean="0">
              <a:latin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</a:rPr>
              <a:t>том числе за счет роста эффективности бюджетных расходов</a:t>
            </a:r>
            <a:endParaRPr lang="ru-RU" dirty="0"/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251520" y="4869160"/>
            <a:ext cx="8569325" cy="1584325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</a:rPr>
              <a:t>прозрачности и открытости бюджетного процесса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52525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Доля муниципальных программ в общем объеме расходов, запланированных на реализацию муниципальных программ Красноармейского сельского поселения в 2020 году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81818" y="2708275"/>
            <a:ext cx="2771775" cy="869563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Социальная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поддержка граждан             </a:t>
            </a:r>
            <a:r>
              <a:rPr lang="ru-RU" dirty="0" smtClean="0"/>
              <a:t>0,9 </a:t>
            </a:r>
            <a:r>
              <a:rPr lang="ru-RU" dirty="0"/>
              <a:t>%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15976" y="1397274"/>
            <a:ext cx="2675904" cy="1091601"/>
          </a:xfrm>
          <a:prstGeom prst="rect">
            <a:avLst/>
          </a:prstGeom>
          <a:solidFill>
            <a:srgbClr val="33CCFF"/>
          </a:solidFill>
          <a:ln>
            <a:solidFill>
              <a:srgbClr val="FF0066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Эффективное управление </a:t>
            </a:r>
            <a:r>
              <a:rPr lang="ru-RU" sz="1600" dirty="0">
                <a:solidFill>
                  <a:schemeClr val="tx1"/>
                </a:solidFill>
              </a:rPr>
              <a:t>муниципальными </a:t>
            </a:r>
            <a:r>
              <a:rPr lang="ru-RU" sz="1400" dirty="0">
                <a:solidFill>
                  <a:schemeClr val="tx1"/>
                </a:solidFill>
              </a:rPr>
              <a:t>финансами    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39,5 %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59808" y="2546347"/>
            <a:ext cx="2376290" cy="1655985"/>
          </a:xfrm>
          <a:prstGeom prst="roundRect">
            <a:avLst/>
          </a:prstGeom>
          <a:solidFill>
            <a:schemeClr val="accent6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Обеспечение качественными жилищно-коммунальными услугами населения  </a:t>
            </a:r>
            <a:r>
              <a:rPr lang="ru-RU" sz="1600" dirty="0" smtClean="0"/>
              <a:t>26,3 %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59808" y="5586695"/>
            <a:ext cx="2304281" cy="1196975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сельского </a:t>
            </a:r>
            <a:r>
              <a:rPr lang="ru-RU" dirty="0" smtClean="0"/>
              <a:t>хозяйства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81818" y="3577839"/>
            <a:ext cx="2622030" cy="1075297"/>
          </a:xfrm>
          <a:prstGeom prst="round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физической культуры и спорта </a:t>
            </a:r>
            <a:r>
              <a:rPr lang="ru-RU" dirty="0" smtClean="0"/>
              <a:t>0,4 %</a:t>
            </a: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859808" y="1337268"/>
            <a:ext cx="2159893" cy="1151607"/>
          </a:xfrm>
          <a:prstGeom prst="roundRect">
            <a:avLst/>
          </a:prstGeom>
          <a:solidFill>
            <a:srgbClr val="CC66FF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культуры и туризма </a:t>
            </a:r>
            <a:r>
              <a:rPr lang="ru-RU" dirty="0" smtClean="0"/>
              <a:t>26,5 %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786659" y="4364940"/>
            <a:ext cx="1871663" cy="936625"/>
          </a:xfrm>
          <a:prstGeom prst="roundRect">
            <a:avLst/>
          </a:prstGeom>
          <a:solidFill>
            <a:srgbClr val="2FA6FF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Охрана окружающей среды </a:t>
            </a:r>
            <a:r>
              <a:rPr lang="ru-RU" sz="1600" dirty="0" smtClean="0"/>
              <a:t>3,1 %</a:t>
            </a:r>
            <a:endParaRPr lang="ru-RU" sz="16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967993" y="4263227"/>
            <a:ext cx="2087909" cy="1223963"/>
          </a:xfrm>
          <a:prstGeom prst="roundRect">
            <a:avLst/>
          </a:prstGeom>
          <a:solidFill>
            <a:srgbClr val="FF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Защита населения и территорий от чрезвычайных ситуаций </a:t>
            </a:r>
            <a:r>
              <a:rPr lang="ru-RU" sz="1600" dirty="0" smtClean="0"/>
              <a:t>0,3%</a:t>
            </a:r>
            <a:endParaRPr lang="ru-RU" sz="16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444208" y="1412875"/>
            <a:ext cx="2268537" cy="1295400"/>
          </a:xfrm>
          <a:prstGeom prst="roundRect">
            <a:avLst/>
          </a:prstGeom>
          <a:solidFill>
            <a:srgbClr val="FF00FF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Обеспечение общественного порядка и противодействие преступности </a:t>
            </a:r>
            <a:r>
              <a:rPr lang="ru-RU" sz="1600" dirty="0" smtClean="0"/>
              <a:t>0,1%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588223" y="2911783"/>
            <a:ext cx="2268537" cy="1332111"/>
          </a:xfrm>
          <a:prstGeom prst="roundRect">
            <a:avLst/>
          </a:prstGeom>
          <a:solidFill>
            <a:srgbClr val="FF66CC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Муниципальная политика  </a:t>
            </a:r>
            <a:r>
              <a:rPr lang="ru-RU" sz="1600" dirty="0" smtClean="0"/>
              <a:t>0,4%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340200" y="5586695"/>
            <a:ext cx="2516559" cy="863600"/>
          </a:xfrm>
          <a:prstGeom prst="roundRect">
            <a:avLst>
              <a:gd name="adj" fmla="val 15197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Энергоэффективность  и развитие </a:t>
            </a:r>
            <a:r>
              <a:rPr lang="ru-RU" sz="1600" dirty="0" smtClean="0"/>
              <a:t>энергетики</a:t>
            </a:r>
            <a:endParaRPr lang="ru-RU" sz="16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27200" y="4723095"/>
            <a:ext cx="2777356" cy="863600"/>
          </a:xfrm>
          <a:prstGeom prst="roundRect">
            <a:avLst>
              <a:gd name="adj" fmla="val 15197"/>
            </a:avLst>
          </a:prstGeom>
          <a:solidFill>
            <a:srgbClr val="9999FF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Развитие транспортной системы 2,5%</a:t>
            </a:r>
            <a:endParaRPr lang="ru-RU" sz="16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87289" y="5770175"/>
            <a:ext cx="2516559" cy="863600"/>
          </a:xfrm>
          <a:prstGeom prst="roundRect">
            <a:avLst>
              <a:gd name="adj" fmla="val 15197"/>
            </a:avLst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Формирование современной городской среды 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435975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Расходы бюджета Красноармейского сельского поселения, формируемые в рамках муниципальных программ Красноармейского сельского поселения и </a:t>
            </a:r>
            <a:r>
              <a:rPr lang="ru-RU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расходы</a:t>
            </a:r>
            <a:endParaRPr lang="ru-RU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612000" y="1844675"/>
            <a:ext cx="2520950" cy="2447925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15706,8 </a:t>
            </a:r>
            <a:r>
              <a:rPr lang="ru-RU" dirty="0" err="1" smtClean="0"/>
              <a:t>тыс.рублей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635375" y="1844675"/>
            <a:ext cx="2520950" cy="2447925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13513,9 </a:t>
            </a:r>
            <a:r>
              <a:rPr lang="ru-RU" dirty="0" err="1" smtClean="0"/>
              <a:t>тыс.рублей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6516688" y="1844675"/>
            <a:ext cx="2376487" cy="2447925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13875,1 тыс.рублей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1835150" y="3716338"/>
            <a:ext cx="1512888" cy="865187"/>
          </a:xfrm>
          <a:prstGeom prst="ellipse">
            <a:avLst/>
          </a:prstGeom>
          <a:solidFill>
            <a:srgbClr val="CC66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331,7 </a:t>
            </a:r>
            <a:r>
              <a:rPr lang="ru-RU" sz="1600" dirty="0" err="1" smtClean="0">
                <a:solidFill>
                  <a:schemeClr val="tx1"/>
                </a:solidFill>
              </a:rPr>
              <a:t>тыс.руб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932363" y="3789363"/>
            <a:ext cx="1584325" cy="863600"/>
          </a:xfrm>
          <a:prstGeom prst="ellipse">
            <a:avLst/>
          </a:prstGeom>
          <a:solidFill>
            <a:srgbClr val="CC66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1330,1 </a:t>
            </a:r>
            <a:r>
              <a:rPr lang="ru-RU" sz="1600" dirty="0" err="1" smtClean="0">
                <a:solidFill>
                  <a:schemeClr val="tx1"/>
                </a:solidFill>
              </a:rPr>
              <a:t>тыс.руб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596188" y="3789363"/>
            <a:ext cx="1439862" cy="792162"/>
          </a:xfrm>
          <a:prstGeom prst="ellipse">
            <a:avLst/>
          </a:prstGeom>
          <a:solidFill>
            <a:srgbClr val="CC66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1065,2 </a:t>
            </a:r>
            <a:r>
              <a:rPr lang="ru-RU" sz="1600" dirty="0" err="1" smtClean="0">
                <a:solidFill>
                  <a:schemeClr val="tx1"/>
                </a:solidFill>
              </a:rPr>
              <a:t>тыс.руб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95288" y="5300663"/>
            <a:ext cx="504825" cy="431800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95288" y="6165850"/>
            <a:ext cx="431800" cy="431800"/>
          </a:xfrm>
          <a:prstGeom prst="ellipse">
            <a:avLst/>
          </a:prstGeom>
          <a:solidFill>
            <a:srgbClr val="CC66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826" name="TextBox 11"/>
          <p:cNvSpPr txBox="1">
            <a:spLocks noChangeArrowheads="1"/>
          </p:cNvSpPr>
          <p:nvPr/>
        </p:nvSpPr>
        <p:spPr bwMode="auto">
          <a:xfrm>
            <a:off x="1403350" y="1412875"/>
            <a:ext cx="8111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</a:t>
            </a:r>
            <a:r>
              <a:rPr lang="ru-RU" b="1" dirty="0" smtClean="0">
                <a:latin typeface="Calibri" pitchFamily="34" charset="0"/>
              </a:rPr>
              <a:t>20г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7" name="TextBox 12"/>
          <p:cNvSpPr txBox="1">
            <a:spLocks noChangeArrowheads="1"/>
          </p:cNvSpPr>
          <p:nvPr/>
        </p:nvSpPr>
        <p:spPr bwMode="auto">
          <a:xfrm>
            <a:off x="4500563" y="1412875"/>
            <a:ext cx="8572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</a:t>
            </a:r>
            <a:r>
              <a:rPr lang="ru-RU" b="1" dirty="0" smtClean="0">
                <a:latin typeface="Calibri" pitchFamily="34" charset="0"/>
              </a:rPr>
              <a:t>21г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8" name="TextBox 13"/>
          <p:cNvSpPr txBox="1">
            <a:spLocks noChangeArrowheads="1"/>
          </p:cNvSpPr>
          <p:nvPr/>
        </p:nvSpPr>
        <p:spPr bwMode="auto">
          <a:xfrm>
            <a:off x="7308850" y="1412875"/>
            <a:ext cx="835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</a:t>
            </a:r>
            <a:r>
              <a:rPr lang="ru-RU" b="1" dirty="0" smtClean="0">
                <a:latin typeface="Calibri" pitchFamily="34" charset="0"/>
              </a:rPr>
              <a:t>22г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9" name="TextBox 16"/>
          <p:cNvSpPr txBox="1">
            <a:spLocks noChangeArrowheads="1"/>
          </p:cNvSpPr>
          <p:nvPr/>
        </p:nvSpPr>
        <p:spPr bwMode="auto">
          <a:xfrm>
            <a:off x="1258888" y="6092825"/>
            <a:ext cx="77776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alibri" pitchFamily="34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расходы бюджета Красноармейского сельского поселени</a:t>
            </a:r>
            <a:r>
              <a:rPr lang="ru-RU" dirty="0" smtClean="0">
                <a:latin typeface="Calibri" pitchFamily="34" charset="0"/>
              </a:rPr>
              <a:t>я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34830" name="TextBox 17"/>
          <p:cNvSpPr txBox="1">
            <a:spLocks noChangeArrowheads="1"/>
          </p:cNvSpPr>
          <p:nvPr/>
        </p:nvSpPr>
        <p:spPr bwMode="auto">
          <a:xfrm>
            <a:off x="1258888" y="5445125"/>
            <a:ext cx="72739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расходы бюджета Красноармейского сельского поселения, формируемые в рамках муниципальных программ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95536" y="548680"/>
            <a:ext cx="3528392" cy="2376264"/>
          </a:xfrm>
          <a:prstGeom prst="roundRect">
            <a:avLst/>
          </a:prstGeom>
          <a:solidFill>
            <a:srgbClr val="66FF33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Реализация Указов Президента Российской Федерации от 7 мая 2012 года№597</a:t>
            </a:r>
          </a:p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2" y="3284984"/>
            <a:ext cx="2448272" cy="324036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Бюджет </a:t>
            </a:r>
            <a:r>
              <a:rPr lang="ru-RU" dirty="0" err="1" smtClean="0">
                <a:solidFill>
                  <a:schemeClr val="tx1"/>
                </a:solidFill>
              </a:rPr>
              <a:t>развития-формирование</a:t>
            </a:r>
            <a:r>
              <a:rPr lang="ru-RU" dirty="0" smtClean="0">
                <a:solidFill>
                  <a:schemeClr val="tx1"/>
                </a:solidFill>
              </a:rPr>
              <a:t> институтов развития, вложения в инфраструктуру, муниципальная поддержка отдельных отраслей экономики</a:t>
            </a:r>
          </a:p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732240" y="3573016"/>
            <a:ext cx="2232248" cy="2880320"/>
          </a:xfrm>
          <a:prstGeom prst="roundRect">
            <a:avLst/>
          </a:prstGeom>
          <a:solidFill>
            <a:srgbClr val="CC66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Экономное расходование средств на содержание аппарата управления органа власти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64088" y="620688"/>
            <a:ext cx="3600400" cy="230425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Улучшение условий жизни населения Красноармейского сельского поселения, выполнение социальных обязательств перед гражданами.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трелка влево 10"/>
          <p:cNvSpPr/>
          <p:nvPr/>
        </p:nvSpPr>
        <p:spPr>
          <a:xfrm>
            <a:off x="2627784" y="4509120"/>
            <a:ext cx="504056" cy="504056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6228184" y="4509120"/>
            <a:ext cx="504056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>
            <a:off x="2627784" y="2924944"/>
            <a:ext cx="1152128" cy="1008112"/>
          </a:xfrm>
          <a:prstGeom prst="up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верх 13"/>
          <p:cNvSpPr/>
          <p:nvPr/>
        </p:nvSpPr>
        <p:spPr>
          <a:xfrm>
            <a:off x="5508104" y="2924944"/>
            <a:ext cx="1224136" cy="1008112"/>
          </a:xfrm>
          <a:prstGeom prst="up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2879812" y="3284984"/>
            <a:ext cx="3600400" cy="3024336"/>
          </a:xfrm>
          <a:prstGeom prst="ellipse">
            <a:avLst/>
          </a:prstGeom>
          <a:solidFill>
            <a:srgbClr val="D917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Приоритизация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расходов 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бюджета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Красноармейского сельского поселения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404664"/>
            <a:ext cx="6789738" cy="1007393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/>
              <a:t>Расходы на </a:t>
            </a:r>
            <a:br>
              <a:rPr lang="ru-RU" sz="3200" b="1" dirty="0" smtClean="0"/>
            </a:br>
            <a:r>
              <a:rPr lang="ru-RU" sz="3200" b="1" dirty="0" smtClean="0"/>
              <a:t>Культуру и кинематографию</a:t>
            </a:r>
            <a:endParaRPr lang="ru-RU" sz="3200" b="1" dirty="0"/>
          </a:p>
        </p:txBody>
      </p:sp>
      <p:graphicFrame>
        <p:nvGraphicFramePr>
          <p:cNvPr id="41987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9316654"/>
              </p:ext>
            </p:extLst>
          </p:nvPr>
        </p:nvGraphicFramePr>
        <p:xfrm>
          <a:off x="128588" y="1793875"/>
          <a:ext cx="8885237" cy="492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04" name="Лист" r:id="rId4" imgW="8886939" imgH="4924387" progId="Excel.Sheet.8">
                  <p:embed/>
                </p:oleObj>
              </mc:Choice>
              <mc:Fallback>
                <p:oleObj name="Лист" r:id="rId4" imgW="8886939" imgH="4924387" progId="Excel.Sheet.8">
                  <p:embed/>
                  <p:pic>
                    <p:nvPicPr>
                      <p:cNvPr id="0" name="Picture 6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8" y="1793875"/>
                        <a:ext cx="8885237" cy="4924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989" name="Picture 5" descr="http://im1-tub-ru.yandex.net/i?id=3dfa4eef8ec2d4f7d07b176401875b72-142-144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512" y="237624"/>
            <a:ext cx="1944216" cy="1462536"/>
          </a:xfrm>
          <a:prstGeom prst="rect">
            <a:avLst/>
          </a:prstGeom>
          <a:noFill/>
        </p:spPr>
      </p:pic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7890344"/>
              </p:ext>
            </p:extLst>
          </p:nvPr>
        </p:nvGraphicFramePr>
        <p:xfrm>
          <a:off x="1403648" y="2057400"/>
          <a:ext cx="6696744" cy="389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329039"/>
              </p:ext>
            </p:extLst>
          </p:nvPr>
        </p:nvGraphicFramePr>
        <p:xfrm>
          <a:off x="7308304" y="1412776"/>
          <a:ext cx="969640" cy="503661"/>
        </p:xfrm>
        <a:graphic>
          <a:graphicData uri="http://schemas.openxmlformats.org/drawingml/2006/table">
            <a:tbl>
              <a:tblPr/>
              <a:tblGrid>
                <a:gridCol w="969640"/>
              </a:tblGrid>
              <a:tr h="5036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 руб.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42078" name="Picture 94" descr="http://i47.fastpic.ru/big/2013/0701/36/5f204b4edd31238755274109517be336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166263"/>
            <a:ext cx="2322790" cy="154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Расходы по программе «Эффективное управление муниципальными финансами»</a:t>
            </a:r>
            <a:endParaRPr lang="ru-RU" sz="2800" b="1" dirty="0">
              <a:solidFill>
                <a:srgbClr val="220B6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177875120"/>
              </p:ext>
            </p:extLst>
          </p:nvPr>
        </p:nvGraphicFramePr>
        <p:xfrm>
          <a:off x="1115616" y="1628800"/>
          <a:ext cx="756084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407727"/>
              </p:ext>
            </p:extLst>
          </p:nvPr>
        </p:nvGraphicFramePr>
        <p:xfrm>
          <a:off x="7524328" y="1556792"/>
          <a:ext cx="969640" cy="2228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964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тыс</a:t>
                      </a:r>
                      <a:r>
                        <a:rPr lang="ru-RU" sz="1400" u="none" strike="noStrike" dirty="0" smtClean="0">
                          <a:effectLst/>
                        </a:rPr>
                        <a:t>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4345"/>
            <a:ext cx="8064896" cy="5632311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+mn-lt"/>
              </a:rPr>
              <a:t>Контактная </a:t>
            </a:r>
            <a:r>
              <a:rPr lang="ru-RU" sz="3600" b="1" dirty="0" smtClean="0">
                <a:latin typeface="+mn-lt"/>
              </a:rPr>
              <a:t>информация</a:t>
            </a:r>
            <a:endParaRPr lang="en-US" sz="3600" b="1" dirty="0" smtClean="0">
              <a:latin typeface="+mn-lt"/>
            </a:endParaRPr>
          </a:p>
          <a:p>
            <a:pPr algn="ctr"/>
            <a:endParaRPr lang="ru-RU" b="1" dirty="0">
              <a:latin typeface="+mn-lt"/>
            </a:endParaRPr>
          </a:p>
          <a:p>
            <a:pPr algn="ctr"/>
            <a:r>
              <a:rPr lang="ru-RU" sz="2400" b="1" dirty="0" smtClean="0">
                <a:latin typeface="+mn-lt"/>
              </a:rPr>
              <a:t>Администрация Красноармейского сельского поселения Орловского района Ростовской области</a:t>
            </a:r>
            <a:endParaRPr lang="en-US" sz="2400" b="1" dirty="0" smtClean="0">
              <a:latin typeface="+mn-lt"/>
            </a:endParaRPr>
          </a:p>
          <a:p>
            <a:pPr algn="ctr"/>
            <a:endParaRPr lang="ru-RU" sz="2400" b="1" dirty="0">
              <a:latin typeface="+mn-lt"/>
            </a:endParaRPr>
          </a:p>
          <a:p>
            <a:r>
              <a:rPr lang="ru-RU" b="1" dirty="0" smtClean="0">
                <a:latin typeface="+mn-lt"/>
              </a:rPr>
              <a:t>347500, </a:t>
            </a:r>
            <a:r>
              <a:rPr lang="ru-RU" b="1" dirty="0">
                <a:latin typeface="+mn-lt"/>
              </a:rPr>
              <a:t>г. </a:t>
            </a:r>
            <a:r>
              <a:rPr lang="ru-RU" b="1" dirty="0" smtClean="0">
                <a:latin typeface="+mn-lt"/>
              </a:rPr>
              <a:t>поселок Красноармейский, пер. Красноармейский 22</a:t>
            </a:r>
            <a:endParaRPr lang="en-US" b="1" dirty="0" smtClean="0">
              <a:latin typeface="+mn-lt"/>
            </a:endParaRPr>
          </a:p>
          <a:p>
            <a:endParaRPr lang="ru-RU" dirty="0">
              <a:latin typeface="+mn-lt"/>
            </a:endParaRPr>
          </a:p>
          <a:p>
            <a:r>
              <a:rPr lang="ru-RU" b="1" dirty="0">
                <a:latin typeface="+mn-lt"/>
              </a:rPr>
              <a:t>Руководитель: </a:t>
            </a:r>
            <a:r>
              <a:rPr lang="ru-RU" b="1" dirty="0" smtClean="0">
                <a:latin typeface="+mn-lt"/>
              </a:rPr>
              <a:t>Глава Администрации Красноармейского сельского поселения </a:t>
            </a:r>
            <a:r>
              <a:rPr lang="en-US" b="1" dirty="0" smtClean="0">
                <a:latin typeface="+mn-lt"/>
              </a:rPr>
              <a:t>-</a:t>
            </a:r>
            <a:r>
              <a:rPr lang="ru-RU" b="1" dirty="0" smtClean="0">
                <a:latin typeface="+mn-lt"/>
              </a:rPr>
              <a:t> </a:t>
            </a:r>
            <a:r>
              <a:rPr lang="ru-RU" b="1" dirty="0" err="1" smtClean="0">
                <a:latin typeface="+mn-lt"/>
              </a:rPr>
              <a:t>Богуш</a:t>
            </a:r>
            <a:r>
              <a:rPr lang="ru-RU" b="1" dirty="0" smtClean="0">
                <a:latin typeface="+mn-lt"/>
              </a:rPr>
              <a:t> Александр Сергеевич</a:t>
            </a:r>
            <a:endParaRPr lang="en-US" b="1" dirty="0" smtClean="0">
              <a:latin typeface="+mn-lt"/>
            </a:endParaRPr>
          </a:p>
          <a:p>
            <a:endParaRPr lang="ru-RU" dirty="0">
              <a:latin typeface="+mn-lt"/>
            </a:endParaRPr>
          </a:p>
          <a:p>
            <a:r>
              <a:rPr lang="ru-RU" b="1" dirty="0">
                <a:latin typeface="+mn-lt"/>
              </a:rPr>
              <a:t>Тел. : </a:t>
            </a:r>
            <a:r>
              <a:rPr lang="ru-RU" b="1" dirty="0" smtClean="0">
                <a:latin typeface="+mn-lt"/>
              </a:rPr>
              <a:t>8(86375) 21-7-07,</a:t>
            </a:r>
            <a:endParaRPr lang="en-US" b="1" dirty="0" smtClean="0">
              <a:latin typeface="+mn-lt"/>
            </a:endParaRPr>
          </a:p>
          <a:p>
            <a:r>
              <a:rPr lang="en-US" b="1" dirty="0" smtClean="0">
                <a:latin typeface="+mn-lt"/>
              </a:rPr>
              <a:t>           8(86375) 21-7-40,</a:t>
            </a:r>
          </a:p>
          <a:p>
            <a:r>
              <a:rPr lang="en-US" b="1" dirty="0">
                <a:latin typeface="+mn-lt"/>
              </a:rPr>
              <a:t> </a:t>
            </a:r>
            <a:r>
              <a:rPr lang="en-US" b="1" dirty="0" smtClean="0">
                <a:latin typeface="+mn-lt"/>
              </a:rPr>
              <a:t>          8(86375) 21-8-59</a:t>
            </a:r>
            <a:r>
              <a:rPr lang="ru-RU" b="1" dirty="0" smtClean="0">
                <a:latin typeface="+mn-lt"/>
              </a:rPr>
              <a:t>.</a:t>
            </a:r>
            <a:endParaRPr lang="ru-RU" b="1" dirty="0">
              <a:latin typeface="+mn-lt"/>
            </a:endParaRPr>
          </a:p>
          <a:p>
            <a:r>
              <a:rPr lang="ru-RU" b="1" dirty="0" smtClean="0">
                <a:latin typeface="+mn-lt"/>
              </a:rPr>
              <a:t>E-</a:t>
            </a:r>
            <a:r>
              <a:rPr lang="ru-RU" b="1" dirty="0" err="1" smtClean="0">
                <a:latin typeface="+mn-lt"/>
              </a:rPr>
              <a:t>mail</a:t>
            </a:r>
            <a:r>
              <a:rPr lang="ru-RU" b="1" dirty="0">
                <a:latin typeface="+mn-lt"/>
              </a:rPr>
              <a:t>: </a:t>
            </a:r>
            <a:r>
              <a:rPr lang="en-US" b="1" dirty="0" smtClean="0">
                <a:latin typeface="+mn-lt"/>
                <a:hlinkClick r:id="rId2"/>
              </a:rPr>
              <a:t>sp29309</a:t>
            </a:r>
            <a:r>
              <a:rPr lang="ru-RU" b="1" dirty="0" smtClean="0">
                <a:latin typeface="+mn-lt"/>
                <a:hlinkClick r:id="rId2"/>
              </a:rPr>
              <a:t>@</a:t>
            </a:r>
            <a:r>
              <a:rPr lang="ru-RU" b="1" dirty="0" err="1" smtClean="0">
                <a:latin typeface="+mn-lt"/>
                <a:hlinkClick r:id="rId2"/>
              </a:rPr>
              <a:t>don</a:t>
            </a:r>
            <a:r>
              <a:rPr lang="en-US" b="1" dirty="0" err="1" smtClean="0">
                <a:latin typeface="+mn-lt"/>
                <a:hlinkClick r:id="rId2"/>
              </a:rPr>
              <a:t>pac</a:t>
            </a:r>
            <a:r>
              <a:rPr lang="ru-RU" b="1" dirty="0" smtClean="0">
                <a:latin typeface="+mn-lt"/>
                <a:hlinkClick r:id="rId2"/>
              </a:rPr>
              <a:t>.</a:t>
            </a:r>
            <a:r>
              <a:rPr lang="ru-RU" b="1" dirty="0" err="1" smtClean="0">
                <a:latin typeface="+mn-lt"/>
                <a:hlinkClick r:id="rId2"/>
              </a:rPr>
              <a:t>ru</a:t>
            </a:r>
            <a:endParaRPr lang="en-US" b="1" dirty="0" smtClean="0">
              <a:latin typeface="+mn-lt"/>
            </a:endParaRPr>
          </a:p>
          <a:p>
            <a:endParaRPr lang="ru-RU" dirty="0">
              <a:latin typeface="+mn-lt"/>
            </a:endParaRPr>
          </a:p>
          <a:p>
            <a:pPr algn="ctr"/>
            <a:r>
              <a:rPr lang="ru-RU" b="1" dirty="0">
                <a:latin typeface="+mn-lt"/>
              </a:rPr>
              <a:t>График (режим) работы:</a:t>
            </a:r>
          </a:p>
          <a:p>
            <a:pPr algn="ctr"/>
            <a:r>
              <a:rPr lang="ru-RU" b="1" dirty="0">
                <a:latin typeface="+mn-lt"/>
              </a:rPr>
              <a:t>понедельник </a:t>
            </a:r>
            <a:r>
              <a:rPr lang="ru-RU" b="1" dirty="0" smtClean="0">
                <a:latin typeface="+mn-lt"/>
              </a:rPr>
              <a:t>–пятница </a:t>
            </a:r>
            <a:r>
              <a:rPr lang="ru-RU" b="1" dirty="0">
                <a:latin typeface="+mn-lt"/>
              </a:rPr>
              <a:t>– </a:t>
            </a:r>
            <a:r>
              <a:rPr lang="en-US" b="1" dirty="0" smtClean="0">
                <a:latin typeface="+mn-lt"/>
              </a:rPr>
              <a:t>8</a:t>
            </a:r>
            <a:r>
              <a:rPr lang="ru-RU" b="1" dirty="0" smtClean="0">
                <a:latin typeface="+mn-lt"/>
              </a:rPr>
              <a:t>.00 </a:t>
            </a:r>
            <a:r>
              <a:rPr lang="ru-RU" b="1" dirty="0">
                <a:latin typeface="+mn-lt"/>
              </a:rPr>
              <a:t>– </a:t>
            </a:r>
            <a:r>
              <a:rPr lang="ru-RU" b="1" dirty="0" smtClean="0">
                <a:latin typeface="+mn-lt"/>
              </a:rPr>
              <a:t>16.</a:t>
            </a:r>
            <a:r>
              <a:rPr lang="en-US" b="1" dirty="0" smtClean="0">
                <a:latin typeface="+mn-lt"/>
              </a:rPr>
              <a:t>00</a:t>
            </a:r>
            <a:r>
              <a:rPr lang="ru-RU" b="1" dirty="0" smtClean="0">
                <a:latin typeface="+mn-lt"/>
              </a:rPr>
              <a:t>;</a:t>
            </a:r>
            <a:endParaRPr lang="ru-RU" b="1" dirty="0">
              <a:latin typeface="+mn-lt"/>
            </a:endParaRPr>
          </a:p>
          <a:p>
            <a:pPr algn="ctr"/>
            <a:r>
              <a:rPr lang="ru-RU" b="1" dirty="0" smtClean="0">
                <a:latin typeface="+mn-lt"/>
              </a:rPr>
              <a:t>перерыв </a:t>
            </a:r>
            <a:r>
              <a:rPr lang="ru-RU" b="1" dirty="0">
                <a:latin typeface="+mn-lt"/>
              </a:rPr>
              <a:t>– </a:t>
            </a:r>
            <a:r>
              <a:rPr lang="ru-RU" b="1" dirty="0" smtClean="0">
                <a:latin typeface="+mn-lt"/>
              </a:rPr>
              <a:t>1</a:t>
            </a:r>
            <a:r>
              <a:rPr lang="en-US" b="1" dirty="0" smtClean="0">
                <a:latin typeface="+mn-lt"/>
              </a:rPr>
              <a:t>2</a:t>
            </a:r>
            <a:r>
              <a:rPr lang="ru-RU" b="1" dirty="0" smtClean="0">
                <a:latin typeface="+mn-lt"/>
              </a:rPr>
              <a:t>.00 </a:t>
            </a:r>
            <a:r>
              <a:rPr lang="ru-RU" b="1" dirty="0">
                <a:latin typeface="+mn-lt"/>
              </a:rPr>
              <a:t>– </a:t>
            </a:r>
            <a:r>
              <a:rPr lang="ru-RU" b="1" dirty="0" smtClean="0">
                <a:latin typeface="+mn-lt"/>
              </a:rPr>
              <a:t>1</a:t>
            </a:r>
            <a:r>
              <a:rPr lang="en-US" b="1" dirty="0">
                <a:latin typeface="+mn-lt"/>
              </a:rPr>
              <a:t>3</a:t>
            </a:r>
            <a:r>
              <a:rPr lang="ru-RU" b="1" dirty="0" smtClean="0">
                <a:latin typeface="+mn-lt"/>
              </a:rPr>
              <a:t>.</a:t>
            </a:r>
            <a:r>
              <a:rPr lang="en-US" b="1" dirty="0" smtClean="0">
                <a:latin typeface="+mn-lt"/>
              </a:rPr>
              <a:t>00</a:t>
            </a:r>
            <a:r>
              <a:rPr lang="ru-RU" b="1" dirty="0" smtClean="0">
                <a:latin typeface="+mn-lt"/>
              </a:rPr>
              <a:t>.</a:t>
            </a:r>
            <a:endParaRPr lang="ru-RU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9604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о стрелкой вниз 1"/>
          <p:cNvSpPr/>
          <p:nvPr/>
        </p:nvSpPr>
        <p:spPr>
          <a:xfrm>
            <a:off x="2447764" y="0"/>
            <a:ext cx="4572508" cy="2996952"/>
          </a:xfrm>
          <a:prstGeom prst="downArrowCallout">
            <a:avLst>
              <a:gd name="adj1" fmla="val 25000"/>
              <a:gd name="adj2" fmla="val 25000"/>
              <a:gd name="adj3" fmla="val 12975"/>
              <a:gd name="adj4" fmla="val 75000"/>
            </a:avLst>
          </a:prstGeom>
          <a:solidFill>
            <a:srgbClr val="9999FF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Основные направления бюджетной и налоговой политики Красноармейского сельского поселения на 2020-2022 годы (Постановление </a:t>
            </a:r>
            <a:r>
              <a:rPr lang="ru-RU" b="1" dirty="0"/>
              <a:t>Администрации Красноармейского сельского поселения  </a:t>
            </a:r>
            <a:r>
              <a:rPr lang="ru-RU" b="1" dirty="0" smtClean="0"/>
              <a:t>Орловского района от 31.10.2019  №217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Выноска со стрелкой вправо 2"/>
          <p:cNvSpPr/>
          <p:nvPr/>
        </p:nvSpPr>
        <p:spPr>
          <a:xfrm>
            <a:off x="0" y="2492896"/>
            <a:ext cx="3347864" cy="3312368"/>
          </a:xfrm>
          <a:prstGeom prst="rightArrowCallout">
            <a:avLst/>
          </a:prstGeom>
          <a:solidFill>
            <a:srgbClr val="CC3399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Прогноз социально-экономического развития Красноармейского сельского поселения Орловского района на 2020-2022 годы </a:t>
            </a:r>
            <a:endParaRPr lang="ru-RU" b="1" dirty="0"/>
          </a:p>
        </p:txBody>
      </p:sp>
      <p:sp>
        <p:nvSpPr>
          <p:cNvPr id="4" name="Выноска со стрелкой влево 3"/>
          <p:cNvSpPr/>
          <p:nvPr/>
        </p:nvSpPr>
        <p:spPr>
          <a:xfrm>
            <a:off x="6084168" y="2708920"/>
            <a:ext cx="3059832" cy="3384376"/>
          </a:xfrm>
          <a:prstGeom prst="leftArrowCallout">
            <a:avLst/>
          </a:prstGeom>
          <a:solidFill>
            <a:srgbClr val="33CC33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Муниципальные программы Красноармейского сельского поселения Орловского района</a:t>
            </a:r>
            <a:endParaRPr lang="ru-RU" b="1" dirty="0"/>
          </a:p>
        </p:txBody>
      </p:sp>
      <p:sp>
        <p:nvSpPr>
          <p:cNvPr id="5" name="Овал 4"/>
          <p:cNvSpPr/>
          <p:nvPr/>
        </p:nvSpPr>
        <p:spPr>
          <a:xfrm>
            <a:off x="3131840" y="2996952"/>
            <a:ext cx="3024336" cy="3528392"/>
          </a:xfrm>
          <a:prstGeom prst="ellipse">
            <a:avLst/>
          </a:prstGeom>
          <a:solidFill>
            <a:srgbClr val="9933FF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Основа формирования проекта бюджета Красноармейского сельского поселения Орловского района на 2020 год и на плановый период 2021-2022 годов</a:t>
            </a:r>
            <a:endParaRPr lang="ru-RU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260350"/>
            <a:ext cx="8569325" cy="792163"/>
          </a:xfrm>
          <a:solidFill>
            <a:srgbClr val="99CC00"/>
          </a:solidFill>
          <a:effectLst>
            <a:innerShdw blurRad="114300">
              <a:prstClr val="black"/>
            </a:innerShdw>
          </a:effectLst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rgbClr val="0000FF"/>
                </a:solidFill>
                <a:latin typeface="Arial" charset="0"/>
              </a:rPr>
              <a:t>Основные параметры бюджета Красноармейского сельского поселения на 2020 год</a:t>
            </a: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908050"/>
            <a:ext cx="8748713" cy="56896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395288" y="1557338"/>
            <a:ext cx="3598862" cy="647525"/>
          </a:xfrm>
          <a:prstGeom prst="rect">
            <a:avLst/>
          </a:prstGeom>
          <a:solidFill>
            <a:srgbClr val="E32FCE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none" anchor="ctr"/>
          <a:lstStyle/>
          <a:p>
            <a:pPr algn="ctr"/>
            <a:r>
              <a:rPr lang="ru-RU" sz="1200" dirty="0"/>
              <a:t>Налог на доходы</a:t>
            </a:r>
            <a:r>
              <a:rPr lang="en-US" sz="1200" dirty="0"/>
              <a:t> </a:t>
            </a:r>
            <a:r>
              <a:rPr lang="ru-RU" sz="1200" dirty="0"/>
              <a:t>физических лиц</a:t>
            </a:r>
          </a:p>
          <a:p>
            <a:pPr algn="ctr"/>
            <a:r>
              <a:rPr lang="ru-RU" sz="1200" dirty="0" smtClean="0"/>
              <a:t>1670,3</a:t>
            </a:r>
            <a:endParaRPr lang="ru-RU" sz="1200" dirty="0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413698" y="2335808"/>
            <a:ext cx="3564695" cy="972108"/>
          </a:xfrm>
          <a:prstGeom prst="rect">
            <a:avLst/>
          </a:prstGeom>
          <a:solidFill>
            <a:srgbClr val="CC99FF"/>
          </a:solidFill>
          <a:ln w="9525">
            <a:solidFill>
              <a:srgbClr val="CC99FF"/>
            </a:solidFill>
            <a:miter lim="800000"/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 algn="ctr"/>
            <a:r>
              <a:rPr lang="ru-RU" sz="1200" dirty="0"/>
              <a:t>Единый сельскохозяйственный налог</a:t>
            </a:r>
          </a:p>
          <a:p>
            <a:pPr algn="ctr"/>
            <a:r>
              <a:rPr lang="ru-RU" sz="1200" dirty="0" smtClean="0"/>
              <a:t>3200,0</a:t>
            </a:r>
            <a:endParaRPr lang="ru-RU" sz="1200" dirty="0"/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755650" y="1052513"/>
            <a:ext cx="2087563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Доходы бюджета </a:t>
            </a:r>
          </a:p>
          <a:p>
            <a:pPr algn="ctr"/>
            <a:r>
              <a:rPr lang="ru-RU" sz="1200" dirty="0" smtClean="0">
                <a:solidFill>
                  <a:schemeClr val="hlink"/>
                </a:solidFill>
              </a:rPr>
              <a:t>16038,5</a:t>
            </a:r>
            <a:endParaRPr lang="ru-RU" sz="1400" dirty="0"/>
          </a:p>
        </p:txBody>
      </p:sp>
      <p:sp>
        <p:nvSpPr>
          <p:cNvPr id="14344" name="Rectangle 9"/>
          <p:cNvSpPr>
            <a:spLocks noChangeArrowheads="1"/>
          </p:cNvSpPr>
          <p:nvPr/>
        </p:nvSpPr>
        <p:spPr bwMode="auto">
          <a:xfrm>
            <a:off x="6011863" y="1052513"/>
            <a:ext cx="1944687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Расходы бюджета</a:t>
            </a:r>
          </a:p>
          <a:p>
            <a:pPr algn="ctr"/>
            <a:r>
              <a:rPr lang="ru-RU" sz="1200" dirty="0" smtClean="0">
                <a:solidFill>
                  <a:schemeClr val="hlink"/>
                </a:solidFill>
              </a:rPr>
              <a:t>16038,5</a:t>
            </a:r>
            <a:endParaRPr lang="ru-RU" sz="1200" dirty="0">
              <a:solidFill>
                <a:schemeClr val="hlink"/>
              </a:solidFill>
            </a:endParaRPr>
          </a:p>
        </p:txBody>
      </p:sp>
      <p:sp>
        <p:nvSpPr>
          <p:cNvPr id="14345" name="Rectangle 10"/>
          <p:cNvSpPr>
            <a:spLocks noChangeArrowheads="1"/>
          </p:cNvSpPr>
          <p:nvPr/>
        </p:nvSpPr>
        <p:spPr bwMode="auto">
          <a:xfrm>
            <a:off x="5076825" y="1557338"/>
            <a:ext cx="3598863" cy="4315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Общегосударственные вопросы</a:t>
            </a:r>
            <a:endParaRPr lang="ru-RU" sz="1200" dirty="0"/>
          </a:p>
          <a:p>
            <a:pPr algn="ctr"/>
            <a:r>
              <a:rPr lang="ru-RU" sz="1200" dirty="0" smtClean="0"/>
              <a:t>6371,2</a:t>
            </a:r>
            <a:endParaRPr lang="ru-RU" sz="1200" dirty="0"/>
          </a:p>
        </p:txBody>
      </p:sp>
      <p:sp>
        <p:nvSpPr>
          <p:cNvPr id="14346" name="Rectangle 11"/>
          <p:cNvSpPr>
            <a:spLocks noChangeArrowheads="1"/>
          </p:cNvSpPr>
          <p:nvPr/>
        </p:nvSpPr>
        <p:spPr bwMode="auto">
          <a:xfrm>
            <a:off x="5087069" y="4977470"/>
            <a:ext cx="3598863" cy="448605"/>
          </a:xfrm>
          <a:prstGeom prst="rect">
            <a:avLst/>
          </a:prstGeom>
          <a:solidFill>
            <a:srgbClr val="00B050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Культура </a:t>
            </a:r>
            <a:endParaRPr lang="ru-RU" sz="1200" dirty="0"/>
          </a:p>
          <a:p>
            <a:pPr algn="ctr"/>
            <a:r>
              <a:rPr lang="ru-RU" sz="1200" dirty="0" smtClean="0"/>
              <a:t>4965,1</a:t>
            </a:r>
            <a:endParaRPr lang="ru-RU" sz="1200" dirty="0"/>
          </a:p>
        </p:txBody>
      </p:sp>
      <p:sp>
        <p:nvSpPr>
          <p:cNvPr id="14348" name="Rectangle 13"/>
          <p:cNvSpPr>
            <a:spLocks noChangeArrowheads="1"/>
          </p:cNvSpPr>
          <p:nvPr/>
        </p:nvSpPr>
        <p:spPr bwMode="auto">
          <a:xfrm>
            <a:off x="5087069" y="3970296"/>
            <a:ext cx="3598863" cy="539713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/>
            <a:r>
              <a:rPr lang="ru-RU" sz="1200" dirty="0" err="1" smtClean="0"/>
              <a:t>Жилищно</a:t>
            </a:r>
            <a:r>
              <a:rPr lang="ru-RU" sz="1200" dirty="0" smtClean="0"/>
              <a:t> – </a:t>
            </a:r>
            <a:r>
              <a:rPr lang="ru-RU" sz="1200" dirty="0"/>
              <a:t>коммунальное</a:t>
            </a:r>
            <a:r>
              <a:rPr lang="en-US" sz="1200" dirty="0"/>
              <a:t> </a:t>
            </a:r>
            <a:r>
              <a:rPr lang="ru-RU" sz="1200" dirty="0"/>
              <a:t>хозяйство</a:t>
            </a:r>
          </a:p>
          <a:p>
            <a:pPr algn="ctr"/>
            <a:r>
              <a:rPr lang="ru-RU" sz="1200" dirty="0" smtClean="0"/>
              <a:t>3782,8</a:t>
            </a:r>
            <a:endParaRPr lang="ru-RU" sz="1200" dirty="0"/>
          </a:p>
        </p:txBody>
      </p:sp>
      <p:sp>
        <p:nvSpPr>
          <p:cNvPr id="14349" name="Rectangle 14"/>
          <p:cNvSpPr>
            <a:spLocks noChangeArrowheads="1"/>
          </p:cNvSpPr>
          <p:nvPr/>
        </p:nvSpPr>
        <p:spPr bwMode="auto">
          <a:xfrm>
            <a:off x="5086325" y="5393345"/>
            <a:ext cx="3598863" cy="485874"/>
          </a:xfrm>
          <a:prstGeom prst="rect">
            <a:avLst/>
          </a:prstGeom>
          <a:solidFill>
            <a:srgbClr val="993366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Социальная политика</a:t>
            </a:r>
            <a:endParaRPr lang="ru-RU" sz="1200" dirty="0"/>
          </a:p>
          <a:p>
            <a:pPr algn="ctr"/>
            <a:r>
              <a:rPr lang="ru-RU" sz="1200" dirty="0" smtClean="0"/>
              <a:t>145,9</a:t>
            </a:r>
            <a:endParaRPr lang="ru-RU" sz="1200" dirty="0"/>
          </a:p>
        </p:txBody>
      </p:sp>
      <p:sp>
        <p:nvSpPr>
          <p:cNvPr id="14350" name="Rectangle 15"/>
          <p:cNvSpPr>
            <a:spLocks noChangeArrowheads="1"/>
          </p:cNvSpPr>
          <p:nvPr/>
        </p:nvSpPr>
        <p:spPr bwMode="auto">
          <a:xfrm>
            <a:off x="5087069" y="4544814"/>
            <a:ext cx="3598863" cy="395735"/>
          </a:xfrm>
          <a:prstGeom prst="rect">
            <a:avLst/>
          </a:prstGeom>
          <a:solidFill>
            <a:srgbClr val="2FA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О</a:t>
            </a:r>
            <a:r>
              <a:rPr lang="ru-RU" sz="1200" dirty="0" smtClean="0"/>
              <a:t>бразование</a:t>
            </a:r>
            <a:endParaRPr lang="ru-RU" sz="1200" dirty="0"/>
          </a:p>
          <a:p>
            <a:pPr algn="ctr"/>
            <a:r>
              <a:rPr lang="ru-RU" sz="1200" dirty="0" smtClean="0"/>
              <a:t>30,0</a:t>
            </a:r>
            <a:endParaRPr lang="ru-RU" sz="1200" dirty="0"/>
          </a:p>
        </p:txBody>
      </p:sp>
      <p:sp>
        <p:nvSpPr>
          <p:cNvPr id="14351" name="Rectangle 16"/>
          <p:cNvSpPr>
            <a:spLocks noChangeArrowheads="1"/>
          </p:cNvSpPr>
          <p:nvPr/>
        </p:nvSpPr>
        <p:spPr bwMode="auto">
          <a:xfrm>
            <a:off x="5081513" y="2618358"/>
            <a:ext cx="3598863" cy="611187"/>
          </a:xfrm>
          <a:prstGeom prst="rect">
            <a:avLst/>
          </a:prstGeom>
          <a:solidFill>
            <a:srgbClr val="E32FCE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Национальная безопасность и </a:t>
            </a:r>
          </a:p>
          <a:p>
            <a:pPr algn="ctr"/>
            <a:r>
              <a:rPr lang="ru-RU" sz="1200" dirty="0" smtClean="0"/>
              <a:t>правоохранительная деятельность</a:t>
            </a:r>
            <a:endParaRPr lang="ru-RU" sz="1200" dirty="0"/>
          </a:p>
          <a:p>
            <a:pPr algn="ctr"/>
            <a:r>
              <a:rPr lang="ru-RU" sz="1200" dirty="0" smtClean="0"/>
              <a:t>80,0</a:t>
            </a:r>
            <a:endParaRPr lang="ru-RU" sz="1200" dirty="0"/>
          </a:p>
        </p:txBody>
      </p:sp>
      <p:sp>
        <p:nvSpPr>
          <p:cNvPr id="14352" name="Rectangle 17"/>
          <p:cNvSpPr>
            <a:spLocks noChangeArrowheads="1"/>
          </p:cNvSpPr>
          <p:nvPr/>
        </p:nvSpPr>
        <p:spPr bwMode="auto">
          <a:xfrm>
            <a:off x="7740650" y="1196975"/>
            <a:ext cx="1079500" cy="2889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 b="1">
                <a:solidFill>
                  <a:schemeClr val="hlink"/>
                </a:solidFill>
              </a:rPr>
              <a:t>Тыс.</a:t>
            </a:r>
            <a:r>
              <a:rPr lang="en-US" sz="1000" b="1">
                <a:solidFill>
                  <a:schemeClr val="hlink"/>
                </a:solidFill>
              </a:rPr>
              <a:t> </a:t>
            </a:r>
            <a:r>
              <a:rPr lang="ru-RU" sz="1000" b="1">
                <a:solidFill>
                  <a:schemeClr val="hlink"/>
                </a:solidFill>
              </a:rPr>
              <a:t>рублей.</a:t>
            </a:r>
          </a:p>
        </p:txBody>
      </p:sp>
      <p:sp>
        <p:nvSpPr>
          <p:cNvPr id="14353" name="Rectangle 13"/>
          <p:cNvSpPr>
            <a:spLocks noChangeArrowheads="1"/>
          </p:cNvSpPr>
          <p:nvPr/>
        </p:nvSpPr>
        <p:spPr bwMode="auto">
          <a:xfrm>
            <a:off x="395288" y="3392997"/>
            <a:ext cx="3600450" cy="612068"/>
          </a:xfrm>
          <a:prstGeom prst="rect">
            <a:avLst/>
          </a:prstGeom>
          <a:solidFill>
            <a:srgbClr val="00CCFF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Налог на имущество физических лиц</a:t>
            </a:r>
            <a:endParaRPr lang="ru-RU" sz="1200" dirty="0"/>
          </a:p>
          <a:p>
            <a:pPr algn="ctr"/>
            <a:r>
              <a:rPr lang="ru-RU" sz="1200" dirty="0" smtClean="0"/>
              <a:t>290,0</a:t>
            </a:r>
            <a:endParaRPr lang="ru-RU" sz="1200" dirty="0"/>
          </a:p>
        </p:txBody>
      </p:sp>
      <p:sp>
        <p:nvSpPr>
          <p:cNvPr id="14354" name="Rectangle 11"/>
          <p:cNvSpPr>
            <a:spLocks noChangeArrowheads="1"/>
          </p:cNvSpPr>
          <p:nvPr/>
        </p:nvSpPr>
        <p:spPr bwMode="auto">
          <a:xfrm>
            <a:off x="395288" y="4797152"/>
            <a:ext cx="3598862" cy="360636"/>
          </a:xfrm>
          <a:prstGeom prst="rect">
            <a:avLst/>
          </a:prstGeom>
          <a:solidFill>
            <a:srgbClr val="99FF99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Государственная пошлина</a:t>
            </a:r>
            <a:endParaRPr lang="ru-RU" sz="1200" dirty="0"/>
          </a:p>
          <a:p>
            <a:pPr algn="ctr"/>
            <a:r>
              <a:rPr lang="ru-RU" sz="1200" dirty="0" smtClean="0"/>
              <a:t>48,2</a:t>
            </a:r>
            <a:endParaRPr lang="ru-RU" sz="1200" dirty="0"/>
          </a:p>
        </p:txBody>
      </p:sp>
      <p:sp>
        <p:nvSpPr>
          <p:cNvPr id="14355" name="Rectangle 10"/>
          <p:cNvSpPr>
            <a:spLocks noChangeArrowheads="1"/>
          </p:cNvSpPr>
          <p:nvPr/>
        </p:nvSpPr>
        <p:spPr bwMode="auto">
          <a:xfrm>
            <a:off x="429652" y="5301208"/>
            <a:ext cx="3598862" cy="50428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Неналоговые доходы</a:t>
            </a:r>
          </a:p>
          <a:p>
            <a:pPr algn="ctr"/>
            <a:r>
              <a:rPr lang="ru-RU" sz="1200" dirty="0" smtClean="0"/>
              <a:t>215,4</a:t>
            </a:r>
            <a:endParaRPr lang="ru-RU" sz="1200" dirty="0"/>
          </a:p>
        </p:txBody>
      </p:sp>
      <p:sp>
        <p:nvSpPr>
          <p:cNvPr id="14356" name="Rectangle 15"/>
          <p:cNvSpPr>
            <a:spLocks noChangeArrowheads="1"/>
          </p:cNvSpPr>
          <p:nvPr/>
        </p:nvSpPr>
        <p:spPr bwMode="auto">
          <a:xfrm>
            <a:off x="395288" y="5876925"/>
            <a:ext cx="3633226" cy="576263"/>
          </a:xfrm>
          <a:prstGeom prst="rect">
            <a:avLst/>
          </a:prstGeom>
          <a:solidFill>
            <a:srgbClr val="CC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300" dirty="0"/>
              <a:t>Финансовая помощь</a:t>
            </a:r>
            <a:r>
              <a:rPr lang="en-US" sz="1300" dirty="0"/>
              <a:t> </a:t>
            </a:r>
            <a:r>
              <a:rPr lang="ru-RU" sz="1300" dirty="0"/>
              <a:t>из областного бюджета</a:t>
            </a:r>
            <a:r>
              <a:rPr lang="ru-RU" sz="1400" dirty="0"/>
              <a:t> </a:t>
            </a:r>
          </a:p>
          <a:p>
            <a:pPr algn="ctr"/>
            <a:r>
              <a:rPr lang="ru-RU" sz="1400" dirty="0" smtClean="0"/>
              <a:t>8157,9</a:t>
            </a:r>
            <a:endParaRPr lang="ru-RU" sz="1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95288" y="4149080"/>
            <a:ext cx="3598862" cy="5578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Земельный налог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2456,7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76825" y="2083780"/>
            <a:ext cx="3598863" cy="504056"/>
          </a:xfrm>
          <a:prstGeom prst="rect">
            <a:avLst/>
          </a:prstGeom>
          <a:solidFill>
            <a:srgbClr val="CC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Национальная 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оборона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203,5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5067721" y="5877123"/>
            <a:ext cx="3598863" cy="576065"/>
          </a:xfrm>
          <a:prstGeom prst="rect">
            <a:avLst/>
          </a:prstGeom>
          <a:solidFill>
            <a:srgbClr val="FF00FF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Физическая культура и спорт</a:t>
            </a:r>
            <a:endParaRPr lang="ru-RU" sz="1200" dirty="0"/>
          </a:p>
          <a:p>
            <a:pPr algn="ctr"/>
            <a:r>
              <a:rPr lang="ru-RU" sz="1200" dirty="0" smtClean="0"/>
              <a:t>60,0</a:t>
            </a:r>
            <a:endParaRPr lang="ru-RU" sz="1200" dirty="0"/>
          </a:p>
        </p:txBody>
      </p:sp>
      <p:sp>
        <p:nvSpPr>
          <p:cNvPr id="22" name="Rectangle 16"/>
          <p:cNvSpPr>
            <a:spLocks noChangeArrowheads="1"/>
          </p:cNvSpPr>
          <p:nvPr/>
        </p:nvSpPr>
        <p:spPr bwMode="auto">
          <a:xfrm>
            <a:off x="5087069" y="3338831"/>
            <a:ext cx="3598863" cy="611187"/>
          </a:xfrm>
          <a:prstGeom prst="rect">
            <a:avLst/>
          </a:prstGeom>
          <a:solidFill>
            <a:srgbClr val="92D05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Национальная экономика</a:t>
            </a:r>
            <a:endParaRPr lang="ru-RU" sz="1200" dirty="0"/>
          </a:p>
          <a:p>
            <a:pPr algn="ctr"/>
            <a:r>
              <a:rPr lang="ru-RU" sz="1200" dirty="0" smtClean="0"/>
              <a:t>400,0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Динамика доходов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бюджета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Красноармейского сельского поселения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</a:t>
            </a:r>
            <a:r>
              <a:rPr lang="ru-RU" sz="1600" dirty="0"/>
              <a:t>. </a:t>
            </a:r>
            <a:r>
              <a:rPr lang="ru-RU" sz="1600" dirty="0" smtClean="0"/>
              <a:t>рублей</a:t>
            </a:r>
            <a:r>
              <a:rPr lang="en-US" sz="1600" dirty="0" smtClean="0"/>
              <a:t>)</a:t>
            </a:r>
            <a:endParaRPr lang="ru-RU" sz="1600" dirty="0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3717638"/>
              </p:ext>
            </p:extLst>
          </p:nvPr>
        </p:nvGraphicFramePr>
        <p:xfrm>
          <a:off x="1475656" y="1556792"/>
          <a:ext cx="648072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Структура собственных доходов бюджета</a:t>
            </a:r>
            <a:r>
              <a:rPr lang="ru-RU" sz="1800" dirty="0" smtClean="0">
                <a:solidFill>
                  <a:srgbClr val="220B6B"/>
                </a:solidFill>
                <a:latin typeface="Times New Roman" pitchFamily="18" charset="0"/>
              </a:rPr>
              <a:t/>
            </a:r>
            <a:br>
              <a:rPr lang="ru-RU" sz="1800" dirty="0" smtClean="0">
                <a:solidFill>
                  <a:srgbClr val="220B6B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Красноармейского сельского поселения в 2020 году</a:t>
            </a:r>
            <a:r>
              <a:rPr lang="ru-RU" sz="1800" b="1" dirty="0" smtClean="0">
                <a:latin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</a:rPr>
            </a:br>
            <a:r>
              <a:rPr lang="ru-RU" sz="2200" b="1" dirty="0" smtClean="0"/>
              <a:t>							</a:t>
            </a:r>
            <a:r>
              <a:rPr lang="ru-RU" sz="1800" dirty="0" smtClean="0">
                <a:solidFill>
                  <a:srgbClr val="17375E"/>
                </a:solidFill>
              </a:rPr>
              <a:t>(тыс.рублей)</a:t>
            </a:r>
          </a:p>
        </p:txBody>
      </p:sp>
      <p:graphicFrame>
        <p:nvGraphicFramePr>
          <p:cNvPr id="5122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4956460"/>
              </p:ext>
            </p:extLst>
          </p:nvPr>
        </p:nvGraphicFramePr>
        <p:xfrm>
          <a:off x="981075" y="1052513"/>
          <a:ext cx="5668963" cy="540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276" name="Лист" r:id="rId4" imgW="5429385" imgH="5172075" progId="Excel.Sheet.8">
                  <p:embed/>
                </p:oleObj>
              </mc:Choice>
              <mc:Fallback>
                <p:oleObj name="Лист" r:id="rId4" imgW="5429385" imgH="5172075" progId="Excel.Sheet.8">
                  <p:embed/>
                  <p:pic>
                    <p:nvPicPr>
                      <p:cNvPr id="0" name="Picture 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1052513"/>
                        <a:ext cx="5668963" cy="5400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9128770"/>
              </p:ext>
            </p:extLst>
          </p:nvPr>
        </p:nvGraphicFramePr>
        <p:xfrm>
          <a:off x="5724525" y="1773238"/>
          <a:ext cx="3095625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277" name="Лист" r:id="rId7" imgW="2447857" imgH="1533615" progId="Excel.Sheet.12">
                  <p:embed/>
                </p:oleObj>
              </mc:Choice>
              <mc:Fallback>
                <p:oleObj name="Лист" r:id="rId7" imgW="2447857" imgH="153361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724525" y="1773238"/>
                        <a:ext cx="3095625" cy="3581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eaLnBrk="1" hangingPunct="1"/>
            <a:r>
              <a:rPr lang="ru-RU" sz="2000" b="1" dirty="0" smtClean="0">
                <a:solidFill>
                  <a:srgbClr val="2438CC"/>
                </a:solidFill>
                <a:latin typeface="Times New Roman" pitchFamily="18" charset="0"/>
              </a:rPr>
              <a:t>Динамика поступлений налога на доходы физических лиц </a:t>
            </a:r>
            <a:r>
              <a:rPr lang="ru-RU" sz="2000" dirty="0" smtClean="0">
                <a:solidFill>
                  <a:srgbClr val="2438CC"/>
                </a:solidFill>
                <a:latin typeface="Times New Roman" pitchFamily="18" charset="0"/>
              </a:rPr>
              <a:t/>
            </a:r>
            <a:br>
              <a:rPr lang="ru-RU" sz="2000" dirty="0" smtClean="0">
                <a:solidFill>
                  <a:srgbClr val="2438CC"/>
                </a:solidFill>
                <a:latin typeface="Times New Roman" pitchFamily="18" charset="0"/>
              </a:rPr>
            </a:br>
            <a:r>
              <a:rPr lang="ru-RU" sz="2000" b="1" dirty="0" smtClean="0">
                <a:solidFill>
                  <a:srgbClr val="2438CC"/>
                </a:solidFill>
                <a:latin typeface="Times New Roman" pitchFamily="18" charset="0"/>
              </a:rPr>
              <a:t>в части бюджета Красноармейского сельского поселения</a:t>
            </a:r>
            <a:r>
              <a:rPr lang="en-US" sz="2400" b="1" dirty="0" smtClean="0">
                <a:solidFill>
                  <a:srgbClr val="9999FF"/>
                </a:solidFill>
                <a:latin typeface="Times New Roman" pitchFamily="18" charset="0"/>
              </a:rPr>
              <a:t/>
            </a:r>
            <a:br>
              <a:rPr lang="en-US" sz="2400" b="1" dirty="0" smtClean="0">
                <a:solidFill>
                  <a:srgbClr val="9999FF"/>
                </a:solidFill>
                <a:latin typeface="Times New Roman" pitchFamily="18" charset="0"/>
              </a:rPr>
            </a:br>
            <a:r>
              <a:rPr lang="en-US" sz="2400" b="1" dirty="0" smtClean="0">
                <a:solidFill>
                  <a:srgbClr val="C00000"/>
                </a:solidFill>
              </a:rPr>
              <a:t>							</a:t>
            </a:r>
            <a:r>
              <a:rPr lang="ru-RU" sz="1600" b="1" dirty="0" smtClean="0">
                <a:solidFill>
                  <a:srgbClr val="254061"/>
                </a:solidFill>
              </a:rPr>
              <a:t>(тыс. рублей)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7422049"/>
              </p:ext>
            </p:extLst>
          </p:nvPr>
        </p:nvGraphicFramePr>
        <p:xfrm>
          <a:off x="971600" y="1600201"/>
          <a:ext cx="7715200" cy="3412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353131"/>
              </p:ext>
            </p:extLst>
          </p:nvPr>
        </p:nvGraphicFramePr>
        <p:xfrm>
          <a:off x="2195736" y="5517233"/>
          <a:ext cx="5544615" cy="7953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8002"/>
                <a:gridCol w="1000204"/>
                <a:gridCol w="761026"/>
                <a:gridCol w="945009"/>
                <a:gridCol w="924102"/>
                <a:gridCol w="1066272"/>
              </a:tblGrid>
              <a:tr h="60058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факт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факт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2018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план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2019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план 2020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план2021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план 2022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194801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1495,9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1659,4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1592,8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1670,3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1710,2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1801,2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Century" pitchFamily="18" charset="0"/>
              </a:rPr>
              <a:t>ДОТАЦИЯ ИЗ ОБЛАСТНОГО БЮДЖЕТА</a:t>
            </a:r>
            <a:endParaRPr lang="ru-RU" b="1" dirty="0">
              <a:solidFill>
                <a:schemeClr val="tx1"/>
              </a:solidFill>
              <a:latin typeface="Century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091502985"/>
              </p:ext>
            </p:extLst>
          </p:nvPr>
        </p:nvGraphicFramePr>
        <p:xfrm>
          <a:off x="611560" y="2060848"/>
          <a:ext cx="7920880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454369"/>
              </p:ext>
            </p:extLst>
          </p:nvPr>
        </p:nvGraphicFramePr>
        <p:xfrm>
          <a:off x="1122761" y="2121030"/>
          <a:ext cx="7272808" cy="354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23728" y="5373216"/>
            <a:ext cx="46948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 smtClean="0"/>
          </a:p>
          <a:p>
            <a:r>
              <a:rPr lang="ru-RU" sz="1600" dirty="0" smtClean="0"/>
              <a:t>7554,2                      6070,3               5807,4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020272" y="1988840"/>
            <a:ext cx="13681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тыс.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80920" cy="1224136"/>
          </a:xfrm>
          <a:solidFill>
            <a:srgbClr val="CC3399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200" b="1" dirty="0" smtClean="0"/>
              <a:t>Динамика расходов бюджета Красноармейского сельского поселения в 2020-2022 годах</a:t>
            </a:r>
          </a:p>
        </p:txBody>
      </p:sp>
      <p:sp>
        <p:nvSpPr>
          <p:cNvPr id="2" name="Прямоугольник 1"/>
          <p:cNvSpPr/>
          <p:nvPr/>
        </p:nvSpPr>
        <p:spPr>
          <a:xfrm flipH="1">
            <a:off x="7020272" y="1772817"/>
            <a:ext cx="1584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тыс. руб.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0925530"/>
              </p:ext>
            </p:extLst>
          </p:nvPr>
        </p:nvGraphicFramePr>
        <p:xfrm>
          <a:off x="1122761" y="2121030"/>
          <a:ext cx="7272808" cy="354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FF0066"/>
                </a:solidFill>
                <a:latin typeface="Cambria" pitchFamily="18" charset="0"/>
              </a:rPr>
              <a:t>Структура муниципальных программ Красноармейского сельского поселения на 2020 год</a:t>
            </a:r>
          </a:p>
        </p:txBody>
      </p:sp>
      <p:sp>
        <p:nvSpPr>
          <p:cNvPr id="3" name="Овал 2"/>
          <p:cNvSpPr/>
          <p:nvPr/>
        </p:nvSpPr>
        <p:spPr>
          <a:xfrm>
            <a:off x="251520" y="1341438"/>
            <a:ext cx="8713788" cy="5516562"/>
          </a:xfrm>
          <a:prstGeom prst="ellipse">
            <a:avLst/>
          </a:prstGeom>
          <a:solidFill>
            <a:srgbClr val="33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/>
              <a:t>ВСЕГО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 smtClean="0"/>
              <a:t>15706,8 </a:t>
            </a:r>
            <a:r>
              <a:rPr lang="ru-RU" sz="3000" dirty="0"/>
              <a:t>тыс.рублей</a:t>
            </a:r>
          </a:p>
        </p:txBody>
      </p:sp>
      <p:sp>
        <p:nvSpPr>
          <p:cNvPr id="5" name="Овал 4"/>
          <p:cNvSpPr/>
          <p:nvPr/>
        </p:nvSpPr>
        <p:spPr>
          <a:xfrm>
            <a:off x="3348038" y="1412875"/>
            <a:ext cx="3240186" cy="1944688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Социальные программы (4370,2 </a:t>
            </a:r>
            <a:r>
              <a:rPr lang="ru-RU" dirty="0" err="1" smtClean="0"/>
              <a:t>тыс.рублей</a:t>
            </a:r>
            <a:r>
              <a:rPr lang="ru-RU" dirty="0" smtClean="0"/>
              <a:t>- 27,8%)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6156176" y="2888692"/>
            <a:ext cx="2592287" cy="194421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Сельское хозяйство </a:t>
            </a:r>
            <a:r>
              <a:rPr lang="ru-RU" sz="1600" dirty="0" smtClean="0"/>
              <a:t>(0,0 </a:t>
            </a:r>
            <a:r>
              <a:rPr lang="ru-RU" sz="1600" dirty="0" err="1" smtClean="0"/>
              <a:t>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%)</a:t>
            </a:r>
            <a:endParaRPr lang="ru-RU" sz="1600" dirty="0"/>
          </a:p>
        </p:txBody>
      </p:sp>
      <p:sp>
        <p:nvSpPr>
          <p:cNvPr id="8" name="Овал 7"/>
          <p:cNvSpPr/>
          <p:nvPr/>
        </p:nvSpPr>
        <p:spPr>
          <a:xfrm>
            <a:off x="3276266" y="4869160"/>
            <a:ext cx="2664296" cy="1873250"/>
          </a:xfrm>
          <a:prstGeom prst="ellipse">
            <a:avLst/>
          </a:prstGeom>
          <a:solidFill>
            <a:srgbClr val="FF66CC"/>
          </a:solidFill>
          <a:ln>
            <a:solidFill>
              <a:srgbClr val="220B6B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Противодействие преступности и защита от ЧС </a:t>
            </a:r>
            <a:r>
              <a:rPr lang="ru-RU" sz="1600" dirty="0" smtClean="0"/>
              <a:t>(53,0 </a:t>
            </a:r>
            <a:r>
              <a:rPr lang="ru-RU" sz="1600" dirty="0" err="1" smtClean="0"/>
              <a:t>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-0,3%)</a:t>
            </a:r>
            <a:endParaRPr lang="ru-RU" sz="1600" dirty="0"/>
          </a:p>
        </p:txBody>
      </p:sp>
      <p:sp>
        <p:nvSpPr>
          <p:cNvPr id="10" name="Овал 9"/>
          <p:cNvSpPr/>
          <p:nvPr/>
        </p:nvSpPr>
        <p:spPr>
          <a:xfrm>
            <a:off x="539552" y="3933056"/>
            <a:ext cx="2232620" cy="1512169"/>
          </a:xfrm>
          <a:prstGeom prst="ellipse">
            <a:avLst/>
          </a:prstGeom>
          <a:solidFill>
            <a:srgbClr val="66FF33"/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Финансы и муниципальная политика (6260,0 </a:t>
            </a:r>
            <a:r>
              <a:rPr lang="ru-RU" sz="1600" dirty="0" err="1" smtClean="0"/>
              <a:t>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– </a:t>
            </a:r>
            <a:endParaRPr lang="en-US" sz="16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39,9</a:t>
            </a:r>
            <a:r>
              <a:rPr lang="en-US" sz="1600" dirty="0" smtClean="0"/>
              <a:t> </a:t>
            </a:r>
            <a:r>
              <a:rPr lang="ru-RU" sz="1600" dirty="0" smtClean="0"/>
              <a:t>%)</a:t>
            </a:r>
            <a:endParaRPr lang="ru-RU" sz="1600" dirty="0"/>
          </a:p>
        </p:txBody>
      </p:sp>
      <p:sp>
        <p:nvSpPr>
          <p:cNvPr id="11" name="Овал 10"/>
          <p:cNvSpPr/>
          <p:nvPr/>
        </p:nvSpPr>
        <p:spPr>
          <a:xfrm>
            <a:off x="1042988" y="2060575"/>
            <a:ext cx="2305050" cy="1800225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/>
              <a:t>Инфраструк</a:t>
            </a:r>
            <a:r>
              <a:rPr lang="en-US" dirty="0" smtClean="0"/>
              <a:t>-</a:t>
            </a:r>
            <a:r>
              <a:rPr lang="ru-RU" dirty="0" err="1" smtClean="0"/>
              <a:t>турные</a:t>
            </a:r>
            <a:r>
              <a:rPr lang="ru-RU" dirty="0" smtClean="0"/>
              <a:t> </a:t>
            </a:r>
            <a:r>
              <a:rPr lang="ru-RU" sz="1600" dirty="0"/>
              <a:t>программы</a:t>
            </a:r>
            <a:r>
              <a:rPr lang="ru-RU" dirty="0"/>
              <a:t> </a:t>
            </a:r>
            <a:r>
              <a:rPr lang="ru-RU" dirty="0" smtClean="0"/>
              <a:t>(5023,6 </a:t>
            </a:r>
            <a:r>
              <a:rPr lang="ru-RU" dirty="0" err="1" smtClean="0"/>
              <a:t>тыс.рублей</a:t>
            </a:r>
            <a:r>
              <a:rPr lang="en-US" dirty="0" smtClean="0"/>
              <a:t> </a:t>
            </a:r>
            <a:r>
              <a:rPr lang="ru-RU" dirty="0" smtClean="0"/>
              <a:t>-32,0%)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3678</TotalTime>
  <Words>611</Words>
  <Application>Microsoft Office PowerPoint</Application>
  <PresentationFormat>Экран (4:3)</PresentationFormat>
  <Paragraphs>152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Лист</vt:lpstr>
      <vt:lpstr> Бюджет Красноармейского сельского поселения на 2020 год и плановый период 2021 и 2022 годов направлен на решение следующих ключевых задач</vt:lpstr>
      <vt:lpstr>Презентация PowerPoint</vt:lpstr>
      <vt:lpstr>Основные параметры бюджета Красноармейского сельского поселения на 2020 год</vt:lpstr>
      <vt:lpstr>Динамика доходов бюджета Красноармейского сельского поселения          (тыс. рублей)</vt:lpstr>
      <vt:lpstr>Структура собственных доходов бюджета Красноармейского сельского поселения в 2020 году        (тыс.рублей)</vt:lpstr>
      <vt:lpstr>Динамика поступлений налога на доходы физических лиц  в части бюджета Красноармейского сельского поселения        (тыс. рублей)</vt:lpstr>
      <vt:lpstr>ДОТАЦИЯ ИЗ ОБЛАСТНОГО БЮДЖЕТА</vt:lpstr>
      <vt:lpstr>Динамика расходов бюджета Красноармейского сельского поселения в 2020-2022 годах</vt:lpstr>
      <vt:lpstr>Структура муниципальных программ Красноармейского сельского поселения на 2020 год</vt:lpstr>
      <vt:lpstr>Доля муниципальных программ в общем объеме расходов, запланированных на реализацию муниципальных программ Красноармейского сельского поселения в 2020 году</vt:lpstr>
      <vt:lpstr>Расходы бюджета Красноармейского сельского поселения, формируемые в рамках муниципальных программ Красноармейского сельского поселения и непрограммные расходы</vt:lpstr>
      <vt:lpstr>Презентация PowerPoint</vt:lpstr>
      <vt:lpstr>Расходы на  Культуру и кинематографию</vt:lpstr>
      <vt:lpstr>Расходы по программе «Эффективное управление муниципальными финансами»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</dc:title>
  <dc:creator>User</dc:creator>
  <cp:lastModifiedBy>user</cp:lastModifiedBy>
  <cp:revision>368</cp:revision>
  <cp:lastPrinted>2015-05-06T11:33:19Z</cp:lastPrinted>
  <dcterms:created xsi:type="dcterms:W3CDTF">2012-10-21T15:40:11Z</dcterms:created>
  <dcterms:modified xsi:type="dcterms:W3CDTF">2020-01-13T11:28:29Z</dcterms:modified>
</cp:coreProperties>
</file>