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2438CC"/>
    <a:srgbClr val="9999FF"/>
    <a:srgbClr val="9933FF"/>
    <a:srgbClr val="0000FF"/>
    <a:srgbClr val="99CC00"/>
    <a:srgbClr val="66FF33"/>
    <a:srgbClr val="CC66FF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33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2438CC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16038,5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14844,0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14940,3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16038.5</c:v>
                </c:pt>
                <c:pt idx="1">
                  <c:v>14844</c:v>
                </c:pt>
                <c:pt idx="2">
                  <c:v>14940.3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0926848"/>
        <c:axId val="59511168"/>
        <c:axId val="0"/>
      </c:bar3DChart>
      <c:catAx>
        <c:axId val="20926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9511168"/>
        <c:crosses val="autoZero"/>
        <c:auto val="1"/>
        <c:lblAlgn val="ctr"/>
        <c:lblOffset val="100"/>
        <c:noMultiLvlLbl val="0"/>
      </c:catAx>
      <c:valAx>
        <c:axId val="5951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926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32166225357676304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2654.3</c:v>
                </c:pt>
                <c:pt idx="1">
                  <c:v>1495.9</c:v>
                </c:pt>
                <c:pt idx="2">
                  <c:v>1529.6</c:v>
                </c:pt>
                <c:pt idx="3">
                  <c:v>1292.7</c:v>
                </c:pt>
                <c:pt idx="4">
                  <c:v>1388.5</c:v>
                </c:pt>
                <c:pt idx="5">
                  <c:v>1470.3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3906560"/>
        <c:axId val="23912448"/>
        <c:axId val="0"/>
      </c:bar3DChart>
      <c:catAx>
        <c:axId val="239065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3912448"/>
        <c:crosses val="autoZero"/>
        <c:auto val="1"/>
        <c:lblAlgn val="ctr"/>
        <c:lblOffset val="100"/>
        <c:noMultiLvlLbl val="0"/>
      </c:catAx>
      <c:valAx>
        <c:axId val="2391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0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0355840"/>
        <c:axId val="30357376"/>
        <c:axId val="23933376"/>
      </c:bar3DChart>
      <c:catAx>
        <c:axId val="3035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0357376"/>
        <c:crosses val="autoZero"/>
        <c:auto val="1"/>
        <c:lblAlgn val="ctr"/>
        <c:lblOffset val="100"/>
        <c:noMultiLvlLbl val="0"/>
      </c:catAx>
      <c:valAx>
        <c:axId val="30357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0355840"/>
        <c:crosses val="autoZero"/>
        <c:crossBetween val="between"/>
      </c:valAx>
      <c:serAx>
        <c:axId val="2393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30357376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6324.6</c:v>
                </c:pt>
                <c:pt idx="1">
                  <c:v>5687.6</c:v>
                </c:pt>
                <c:pt idx="2">
                  <c:v>5118.8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990272"/>
        <c:axId val="23991808"/>
        <c:axId val="0"/>
      </c:bar3DChart>
      <c:catAx>
        <c:axId val="2399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3991808"/>
        <c:crosses val="autoZero"/>
        <c:auto val="1"/>
        <c:lblAlgn val="ctr"/>
        <c:lblOffset val="100"/>
        <c:noMultiLvlLbl val="0"/>
      </c:catAx>
      <c:valAx>
        <c:axId val="2399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90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</c:spPr>
          <c:invertIfNegative val="0"/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16038.5</c:v>
                </c:pt>
                <c:pt idx="1">
                  <c:v>14844</c:v>
                </c:pt>
                <c:pt idx="2">
                  <c:v>14940.3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019712"/>
        <c:axId val="24021248"/>
        <c:axId val="0"/>
      </c:bar3DChart>
      <c:catAx>
        <c:axId val="2401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021248"/>
        <c:crosses val="autoZero"/>
        <c:auto val="1"/>
        <c:lblAlgn val="ctr"/>
        <c:lblOffset val="100"/>
        <c:noMultiLvlLbl val="0"/>
      </c:catAx>
      <c:valAx>
        <c:axId val="2402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19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4965.1000000000004</c:v>
                </c:pt>
                <c:pt idx="1">
                  <c:v>4246.3999999999996</c:v>
                </c:pt>
                <c:pt idx="2">
                  <c:v>4261.5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10080"/>
        <c:axId val="23244160"/>
      </c:barChart>
      <c:catAx>
        <c:axId val="20910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3244160"/>
        <c:crosses val="autoZero"/>
        <c:auto val="1"/>
        <c:lblAlgn val="ctr"/>
        <c:lblOffset val="100"/>
        <c:noMultiLvlLbl val="0"/>
      </c:catAx>
      <c:valAx>
        <c:axId val="2324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910080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6200,0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5287,6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5297,6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6200</c:v>
                </c:pt>
                <c:pt idx="1">
                  <c:v>5287.6</c:v>
                </c:pt>
                <c:pt idx="2">
                  <c:v>5297.6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88192"/>
        <c:axId val="92089728"/>
      </c:barChart>
      <c:catAx>
        <c:axId val="92088192"/>
        <c:scaling>
          <c:orientation val="minMax"/>
        </c:scaling>
        <c:delete val="0"/>
        <c:axPos val="b"/>
        <c:majorTickMark val="out"/>
        <c:minorTickMark val="none"/>
        <c:tickLblPos val="nextTo"/>
        <c:crossAx val="92089728"/>
        <c:crosses val="autoZero"/>
        <c:auto val="1"/>
        <c:lblAlgn val="ctr"/>
        <c:lblOffset val="100"/>
        <c:noMultiLvlLbl val="0"/>
      </c:catAx>
      <c:valAx>
        <c:axId val="9208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08819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3.bin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юджет Красноармейского сельского поселения</a:t>
            </a:r>
            <a:b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2020 год и плановый период 2021 и 2022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2020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0,9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39,5 %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26,3 %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0,4 %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26,5 %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3,1 %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0,3%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0,1%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0,4%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2,5%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770175"/>
            <a:ext cx="2516559" cy="863600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15706,8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13513,9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13875,1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331,7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1330,1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1065,2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21г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22г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D91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4" name="Лист" r:id="rId4" imgW="8886939" imgH="4924387" progId="Excel.Sheet.8">
                  <p:embed/>
                </p:oleObj>
              </mc:Choice>
              <mc:Fallback>
                <p:oleObj name="Лист" r:id="rId4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890344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77875120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347500, </a:t>
            </a:r>
            <a:r>
              <a:rPr lang="ru-RU" b="1" dirty="0">
                <a:latin typeface="+mn-lt"/>
              </a:rPr>
              <a:t>г. </a:t>
            </a:r>
            <a:r>
              <a:rPr lang="ru-RU" b="1" dirty="0" smtClean="0"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latin typeface="+mn-lt"/>
              </a:rPr>
              <a:t>-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Богуш</a:t>
            </a:r>
            <a:r>
              <a:rPr lang="ru-RU" b="1" dirty="0" smtClean="0">
                <a:latin typeface="+mn-lt"/>
              </a:rPr>
              <a:t> Александр Сергеевич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21-7-07,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21-7-40,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8(86375) 21-8-59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2"/>
              </a:rPr>
              <a:t>sp29309</a:t>
            </a:r>
            <a:r>
              <a:rPr lang="ru-RU" b="1" dirty="0" smtClean="0">
                <a:latin typeface="+mn-lt"/>
                <a:hlinkClick r:id="rId2"/>
              </a:rPr>
              <a:t>@</a:t>
            </a:r>
            <a:r>
              <a:rPr lang="ru-RU" b="1" dirty="0" err="1" smtClean="0">
                <a:latin typeface="+mn-lt"/>
                <a:hlinkClick r:id="rId2"/>
              </a:rPr>
              <a:t>don</a:t>
            </a:r>
            <a:r>
              <a:rPr lang="en-US" b="1" dirty="0" err="1" smtClean="0">
                <a:latin typeface="+mn-lt"/>
                <a:hlinkClick r:id="rId2"/>
              </a:rPr>
              <a:t>pac</a:t>
            </a:r>
            <a:r>
              <a:rPr lang="ru-RU" b="1" dirty="0" smtClean="0">
                <a:latin typeface="+mn-lt"/>
                <a:hlinkClick r:id="rId2"/>
              </a:rPr>
              <a:t>.</a:t>
            </a:r>
            <a:r>
              <a:rPr lang="ru-RU" b="1" dirty="0" err="1" smtClean="0">
                <a:latin typeface="+mn-lt"/>
                <a:hlinkClick r:id="rId2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rgbClr val="9999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2020-2022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31.10.2019  №217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CC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2020-2022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9933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2020 год и на плановый период 2021-2022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  <a:solidFill>
            <a:srgbClr val="99CC00"/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Основные параметры бюджета Красноармейского сельского поселения на 2020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1670,3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3200,0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16038,5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16038,5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6371,2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4965,1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3782,8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145,9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80,0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290,0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48,2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215,4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CC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8157,9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2456,7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203,5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60,0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400,0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717638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2020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956460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76" name="Лист" r:id="rId4" imgW="5429385" imgH="5172075" progId="Excel.Sheet.8">
                  <p:embed/>
                </p:oleObj>
              </mc:Choice>
              <mc:Fallback>
                <p:oleObj name="Лист" r:id="rId4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128770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77" name="Лист" r:id="rId7" imgW="2447857" imgH="1533615" progId="Excel.Sheet.12">
                  <p:embed/>
                </p:oleObj>
              </mc:Choice>
              <mc:Fallback>
                <p:oleObj name="Лист" r:id="rId7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2438CC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2438CC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2438CC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2438CC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9999FF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9999FF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22049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53131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54369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7554,2                      6070,3               5807,4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CC3399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2020-2022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92553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2020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15706,8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(4370,2 </a:t>
            </a:r>
            <a:r>
              <a:rPr lang="ru-RU" dirty="0" err="1" smtClean="0"/>
              <a:t>тыс.рублей</a:t>
            </a:r>
            <a:r>
              <a:rPr lang="ru-RU" dirty="0" smtClean="0"/>
              <a:t>- 27,8%)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(53,0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-0,3%)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(6260,0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39,9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(5023,6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-32,0%)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3678</TotalTime>
  <Words>611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 Бюджет Красноармейского сельского поселения на 2020 год и плановый период 2021 и 2022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2020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2020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2020-2022 годах</vt:lpstr>
      <vt:lpstr>Структура муниципальных программ Красноармейского сельского поселения на 2020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2020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368</cp:revision>
  <cp:lastPrinted>2015-05-06T11:33:19Z</cp:lastPrinted>
  <dcterms:created xsi:type="dcterms:W3CDTF">2012-10-21T15:40:11Z</dcterms:created>
  <dcterms:modified xsi:type="dcterms:W3CDTF">2020-01-13T11:28:29Z</dcterms:modified>
</cp:coreProperties>
</file>