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3333FF"/>
    <a:srgbClr val="CC3399"/>
    <a:srgbClr val="CC66FF"/>
    <a:srgbClr val="0000FF"/>
    <a:srgbClr val="33CC33"/>
    <a:srgbClr val="FF0066"/>
    <a:srgbClr val="33CCFF"/>
    <a:srgbClr val="FF33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57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14308,0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13195,6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12927,8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14308</c:v>
                </c:pt>
                <c:pt idx="1">
                  <c:v>13195.6</c:v>
                </c:pt>
                <c:pt idx="2">
                  <c:v>12927.8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1226624"/>
        <c:axId val="21230720"/>
        <c:axId val="0"/>
      </c:bar3DChart>
      <c:catAx>
        <c:axId val="21226624"/>
        <c:scaling>
          <c:orientation val="minMax"/>
        </c:scaling>
        <c:delete val="0"/>
        <c:axPos val="b"/>
        <c:numFmt formatCode="#,##0.00;[Red]#,##0.00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1230720"/>
        <c:crosses val="autoZero"/>
        <c:auto val="1"/>
        <c:lblAlgn val="ctr"/>
        <c:lblOffset val="100"/>
        <c:noMultiLvlLbl val="0"/>
      </c:catAx>
      <c:valAx>
        <c:axId val="21230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226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32166225357676304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2654.3</c:v>
                </c:pt>
                <c:pt idx="1">
                  <c:v>1495.9</c:v>
                </c:pt>
                <c:pt idx="2">
                  <c:v>1529.6</c:v>
                </c:pt>
                <c:pt idx="3">
                  <c:v>1592.8</c:v>
                </c:pt>
                <c:pt idx="4">
                  <c:v>1674</c:v>
                </c:pt>
                <c:pt idx="5">
                  <c:v>1756.4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4426752"/>
        <c:axId val="24428544"/>
        <c:axId val="0"/>
      </c:bar3DChart>
      <c:catAx>
        <c:axId val="244267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428544"/>
        <c:crosses val="autoZero"/>
        <c:auto val="1"/>
        <c:lblAlgn val="ctr"/>
        <c:lblOffset val="100"/>
        <c:noMultiLvlLbl val="0"/>
      </c:catAx>
      <c:valAx>
        <c:axId val="24428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426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602688"/>
        <c:axId val="21604224"/>
        <c:axId val="48196672"/>
      </c:bar3DChart>
      <c:catAx>
        <c:axId val="216026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604224"/>
        <c:crosses val="autoZero"/>
        <c:auto val="1"/>
        <c:lblAlgn val="ctr"/>
        <c:lblOffset val="100"/>
        <c:noMultiLvlLbl val="0"/>
      </c:catAx>
      <c:valAx>
        <c:axId val="216042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602688"/>
        <c:crosses val="autoZero"/>
        <c:crossBetween val="between"/>
      </c:valAx>
      <c:serAx>
        <c:axId val="481966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604224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7086.7</c:v>
                </c:pt>
                <c:pt idx="1">
                  <c:v>5687.6</c:v>
                </c:pt>
                <c:pt idx="2">
                  <c:v>5118.8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667840"/>
        <c:axId val="21669376"/>
        <c:axId val="0"/>
      </c:bar3DChart>
      <c:catAx>
        <c:axId val="21667840"/>
        <c:scaling>
          <c:orientation val="minMax"/>
        </c:scaling>
        <c:delete val="0"/>
        <c:axPos val="b"/>
        <c:majorTickMark val="out"/>
        <c:minorTickMark val="none"/>
        <c:tickLblPos val="nextTo"/>
        <c:crossAx val="21669376"/>
        <c:crosses val="autoZero"/>
        <c:auto val="1"/>
        <c:lblAlgn val="ctr"/>
        <c:lblOffset val="100"/>
        <c:noMultiLvlLbl val="0"/>
      </c:catAx>
      <c:valAx>
        <c:axId val="21669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667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</c:spPr>
          <c:invertIfNegative val="0"/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 formatCode="0.0">
                  <c:v>14308</c:v>
                </c:pt>
                <c:pt idx="1">
                  <c:v>13195.6</c:v>
                </c:pt>
                <c:pt idx="2">
                  <c:v>12927.8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290688"/>
        <c:axId val="30292224"/>
        <c:axId val="0"/>
      </c:bar3DChart>
      <c:catAx>
        <c:axId val="30290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0292224"/>
        <c:crosses val="autoZero"/>
        <c:auto val="1"/>
        <c:lblAlgn val="ctr"/>
        <c:lblOffset val="100"/>
        <c:noMultiLvlLbl val="0"/>
      </c:catAx>
      <c:valAx>
        <c:axId val="3029222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0290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33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C66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66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CC66FF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4326.3999999999996</c:v>
                </c:pt>
                <c:pt idx="1">
                  <c:v>4081.9</c:v>
                </c:pt>
                <c:pt idx="2">
                  <c:v>4158.7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0237056"/>
        <c:axId val="30245248"/>
      </c:barChart>
      <c:catAx>
        <c:axId val="302370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0245248"/>
        <c:crosses val="autoZero"/>
        <c:auto val="1"/>
        <c:lblAlgn val="ctr"/>
        <c:lblOffset val="100"/>
        <c:noMultiLvlLbl val="0"/>
      </c:catAx>
      <c:valAx>
        <c:axId val="30245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02370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C3399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3399"/>
              </a:solidFill>
            </c:spPr>
          </c:dPt>
          <c:dPt>
            <c:idx val="2"/>
            <c:invertIfNegative val="0"/>
            <c:bubble3D val="0"/>
            <c:spPr>
              <a:solidFill>
                <a:srgbClr val="CC3399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5185,0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5185,0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5185,0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5185</c:v>
                </c:pt>
                <c:pt idx="1">
                  <c:v>5185</c:v>
                </c:pt>
                <c:pt idx="2">
                  <c:v>5185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973504"/>
        <c:axId val="29975296"/>
      </c:barChart>
      <c:catAx>
        <c:axId val="29973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9975296"/>
        <c:crosses val="autoZero"/>
        <c:auto val="1"/>
        <c:lblAlgn val="ctr"/>
        <c:lblOffset val="100"/>
        <c:noMultiLvlLbl val="0"/>
      </c:catAx>
      <c:valAx>
        <c:axId val="29975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973504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p29309@donpac.r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Красноармейского сельского поселения</a:t>
            </a:r>
            <a:br>
              <a:rPr lang="ru-RU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ru-RU" sz="2400" b="1" i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i="1" u="sng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год и плановый период 2020 и 2021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2019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1,0%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36,2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25,0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0,4 %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30,2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2,3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0,3%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0,2%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</a:t>
            </a:r>
            <a:r>
              <a:rPr lang="ru-RU" sz="1600" dirty="0" smtClean="0"/>
              <a:t>1,7%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770175"/>
            <a:ext cx="2516559" cy="863600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</a:t>
            </a:r>
            <a:r>
              <a:rPr lang="ru-RU" sz="1600" dirty="0" smtClean="0"/>
              <a:t>среды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13971,6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12677,1тыс.рублей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11583,5тыс.рублей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336,4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518,5</a:t>
            </a:r>
            <a:r>
              <a:rPr lang="ru-RU" sz="1600" dirty="0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1344,3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9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20г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21г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  <a:solidFill>
            <a:srgbClr val="D91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9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648063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50867818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+mn-lt"/>
              </a:rPr>
              <a:t>Контактная </a:t>
            </a:r>
            <a:r>
              <a:rPr lang="ru-RU" sz="3600" b="1" dirty="0" smtClean="0">
                <a:latin typeface="+mn-lt"/>
              </a:rPr>
              <a:t>информация</a:t>
            </a:r>
            <a:endParaRPr lang="en-US" sz="3600" b="1" dirty="0" smtClean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347500, </a:t>
            </a:r>
            <a:r>
              <a:rPr lang="ru-RU" b="1" dirty="0">
                <a:latin typeface="+mn-lt"/>
              </a:rPr>
              <a:t>г. </a:t>
            </a:r>
            <a:r>
              <a:rPr lang="ru-RU" b="1" dirty="0" smtClean="0"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Руководитель: </a:t>
            </a:r>
            <a:r>
              <a:rPr lang="ru-RU" b="1" dirty="0" smtClean="0"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latin typeface="+mn-lt"/>
              </a:rPr>
              <a:t>-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Богуш</a:t>
            </a:r>
            <a:r>
              <a:rPr lang="ru-RU" b="1" dirty="0" smtClean="0">
                <a:latin typeface="+mn-lt"/>
              </a:rPr>
              <a:t> Александр Сергеевич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Тел. : </a:t>
            </a:r>
            <a:r>
              <a:rPr lang="ru-RU" b="1" dirty="0" smtClean="0">
                <a:latin typeface="+mn-lt"/>
              </a:rPr>
              <a:t>8(86375) 21-7-07,</a:t>
            </a: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           8(86375) 21-7-40,</a:t>
            </a:r>
          </a:p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      8(86375) 21-8-59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E-</a:t>
            </a:r>
            <a:r>
              <a:rPr lang="ru-RU" b="1" dirty="0" err="1" smtClean="0">
                <a:latin typeface="+mn-lt"/>
              </a:rPr>
              <a:t>mail</a:t>
            </a:r>
            <a:r>
              <a:rPr lang="ru-RU" b="1" dirty="0">
                <a:latin typeface="+mn-lt"/>
              </a:rPr>
              <a:t>: </a:t>
            </a:r>
            <a:r>
              <a:rPr lang="en-US" b="1" dirty="0" smtClean="0">
                <a:latin typeface="+mn-lt"/>
                <a:hlinkClick r:id="rId3"/>
              </a:rPr>
              <a:t>sp29309</a:t>
            </a:r>
            <a:r>
              <a:rPr lang="ru-RU" b="1" dirty="0" smtClean="0">
                <a:latin typeface="+mn-lt"/>
                <a:hlinkClick r:id="rId3"/>
              </a:rPr>
              <a:t>@</a:t>
            </a:r>
            <a:r>
              <a:rPr lang="ru-RU" b="1" dirty="0" err="1" smtClean="0">
                <a:latin typeface="+mn-lt"/>
                <a:hlinkClick r:id="rId3"/>
              </a:rPr>
              <a:t>don</a:t>
            </a:r>
            <a:r>
              <a:rPr lang="en-US" b="1" dirty="0" err="1" smtClean="0">
                <a:latin typeface="+mn-lt"/>
                <a:hlinkClick r:id="rId3"/>
              </a:rPr>
              <a:t>pac</a:t>
            </a:r>
            <a:r>
              <a:rPr lang="ru-RU" b="1" dirty="0" smtClean="0">
                <a:latin typeface="+mn-lt"/>
                <a:hlinkClick r:id="rId3"/>
              </a:rPr>
              <a:t>.</a:t>
            </a:r>
            <a:r>
              <a:rPr lang="ru-RU" b="1" dirty="0" err="1" smtClean="0">
                <a:latin typeface="+mn-lt"/>
                <a:hlinkClick r:id="rId3"/>
              </a:rPr>
              <a:t>ru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latin typeface="+mn-lt"/>
              </a:rPr>
              <a:t>понедельник </a:t>
            </a:r>
            <a:r>
              <a:rPr lang="ru-RU" b="1" dirty="0" smtClean="0">
                <a:latin typeface="+mn-lt"/>
              </a:rPr>
              <a:t>–пятница </a:t>
            </a:r>
            <a:r>
              <a:rPr lang="ru-RU" b="1" dirty="0">
                <a:latin typeface="+mn-lt"/>
              </a:rPr>
              <a:t>– </a:t>
            </a:r>
            <a:r>
              <a:rPr lang="en-US" b="1" dirty="0" smtClean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16.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;</a:t>
            </a:r>
            <a:endParaRPr lang="ru-RU" b="1" dirty="0">
              <a:latin typeface="+mn-lt"/>
            </a:endParaRPr>
          </a:p>
          <a:p>
            <a:pPr algn="ctr"/>
            <a:r>
              <a:rPr lang="ru-RU" b="1" dirty="0" smtClean="0">
                <a:latin typeface="+mn-lt"/>
              </a:rPr>
              <a:t>перерыв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>
                <a:latin typeface="+mn-lt"/>
              </a:rPr>
              <a:t>3</a:t>
            </a:r>
            <a:r>
              <a:rPr lang="ru-RU" b="1" dirty="0" smtClean="0">
                <a:latin typeface="+mn-lt"/>
              </a:rPr>
              <a:t>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2019-2021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31.10.2018  №226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2019-2021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2019 год и на плановый период 2020-2021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2019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1592,8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3109,3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14308,0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14308,0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5341,2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4326,4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5879,0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145,9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80,0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132,6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52,7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192,8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7532,4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1626,3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191,3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60,0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237,3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09231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2019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778358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46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25809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47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496739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539890"/>
              </p:ext>
            </p:extLst>
          </p:nvPr>
        </p:nvGraphicFramePr>
        <p:xfrm>
          <a:off x="2195736" y="5517233"/>
          <a:ext cx="5455269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855663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2016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2017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2018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2019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2020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2021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2654,3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1495,9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1529,6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063051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7086,7                      </a:t>
            </a:r>
            <a:r>
              <a:rPr lang="ru-RU" sz="1600" dirty="0" smtClean="0"/>
              <a:t>5687,6               5118,8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2019-2021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600057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2019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16133,3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</a:t>
            </a:r>
            <a:r>
              <a:rPr lang="ru-RU" dirty="0" smtClean="0"/>
              <a:t>(4532,3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32,4%)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(63,0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</a:t>
            </a:r>
            <a:r>
              <a:rPr lang="ru-RU" sz="1600" dirty="0" smtClean="0"/>
              <a:t>0,5%)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(5230,0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37,4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(4146,3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-29,7%)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3215</TotalTime>
  <Words>607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Лист Microsoft Excel 97-2003</vt:lpstr>
      <vt:lpstr>Лист Microsoft Excel</vt:lpstr>
      <vt:lpstr>Лист</vt:lpstr>
      <vt:lpstr> Бюджет Красноармейского сельского поселения на 2019 год и плановый период 2020 и 2021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2019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2019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2019-2021 годах</vt:lpstr>
      <vt:lpstr>Структура муниципальных программ Красноармейского сельского поселения на 2019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2019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352</cp:revision>
  <cp:lastPrinted>2015-05-06T11:33:19Z</cp:lastPrinted>
  <dcterms:created xsi:type="dcterms:W3CDTF">2012-10-21T15:40:11Z</dcterms:created>
  <dcterms:modified xsi:type="dcterms:W3CDTF">2019-01-10T14:20:54Z</dcterms:modified>
</cp:coreProperties>
</file>