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312" r:id="rId2"/>
    <p:sldId id="306" r:id="rId3"/>
    <p:sldId id="320" r:id="rId4"/>
    <p:sldId id="314" r:id="rId5"/>
    <p:sldId id="318" r:id="rId6"/>
    <p:sldId id="317" r:id="rId7"/>
    <p:sldId id="321" r:id="rId8"/>
    <p:sldId id="271" r:id="rId9"/>
    <p:sldId id="307" r:id="rId10"/>
    <p:sldId id="273" r:id="rId11"/>
    <p:sldId id="274" r:id="rId12"/>
    <p:sldId id="296" r:id="rId13"/>
    <p:sldId id="281" r:id="rId14"/>
    <p:sldId id="302" r:id="rId15"/>
    <p:sldId id="322" r:id="rId16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CC66FF"/>
    <a:srgbClr val="9999FF"/>
    <a:srgbClr val="0000FF"/>
    <a:srgbClr val="33CC33"/>
    <a:srgbClr val="3333FF"/>
    <a:srgbClr val="FF0066"/>
    <a:srgbClr val="33CCFF"/>
    <a:srgbClr val="FF33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592" autoAdjust="0"/>
    <p:restoredTop sz="86425" autoAdjust="0"/>
  </p:normalViewPr>
  <p:slideViewPr>
    <p:cSldViewPr>
      <p:cViewPr>
        <p:scale>
          <a:sx n="75" d="100"/>
          <a:sy n="75" d="100"/>
        </p:scale>
        <p:origin x="-257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7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image" Target="../media/image7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999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3.7233517263513934E-2"/>
                  <c:y val="-3.4136216047679288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16452,8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386352133713536E-3"/>
                  <c:y val="-3.12913260533775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15194,2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273858460171094E-2"/>
                  <c:y val="-2.560199404367256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12666,5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2019 г</c:v>
                </c:pt>
                <c:pt idx="1">
                  <c:v>2020 г</c:v>
                </c:pt>
                <c:pt idx="2">
                  <c:v>2021 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16452.8</c:v>
                </c:pt>
                <c:pt idx="1">
                  <c:v>15194.2</c:v>
                </c:pt>
                <c:pt idx="2">
                  <c:v>12666.5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0990208"/>
        <c:axId val="20991360"/>
        <c:axId val="0"/>
      </c:bar3DChart>
      <c:catAx>
        <c:axId val="20990208"/>
        <c:scaling>
          <c:orientation val="minMax"/>
        </c:scaling>
        <c:delete val="0"/>
        <c:axPos val="b"/>
        <c:numFmt formatCode="#,##0.00;[Red]#,##0.00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0991360"/>
        <c:crosses val="autoZero"/>
        <c:auto val="1"/>
        <c:lblAlgn val="ctr"/>
        <c:lblOffset val="100"/>
        <c:noMultiLvlLbl val="0"/>
      </c:catAx>
      <c:valAx>
        <c:axId val="209913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09902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6660401930649683"/>
          <c:y val="0.92785927011694036"/>
          <c:w val="0.32166225357676304"/>
          <c:h val="5.507273385394454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sideWall>
    <c:back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backWall>
    <c:plotArea>
      <c:layout>
        <c:manualLayout>
          <c:layoutTarget val="inner"/>
          <c:xMode val="edge"/>
          <c:yMode val="edge"/>
          <c:x val="9.7211867482372455E-2"/>
          <c:y val="3.0639149158127078E-2"/>
          <c:w val="0.85087087826627961"/>
          <c:h val="0.9018668354441115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2016 г</c:v>
                </c:pt>
                <c:pt idx="1">
                  <c:v>факт 2017 г</c:v>
                </c:pt>
                <c:pt idx="2">
                  <c:v>план 2018 г</c:v>
                </c:pt>
                <c:pt idx="3">
                  <c:v>проект 2019 г</c:v>
                </c:pt>
                <c:pt idx="4">
                  <c:v>проект 2020 г</c:v>
                </c:pt>
                <c:pt idx="5">
                  <c:v>проект 2021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9933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5"/>
            <c:invertIfNegative val="0"/>
            <c:bubble3D val="0"/>
            <c:spPr>
              <a:solidFill>
                <a:srgbClr val="220B6B"/>
              </a:solidFill>
            </c:spPr>
          </c:dPt>
          <c:cat>
            <c:strRef>
              <c:f>Лист1!$E$9:$J$9</c:f>
              <c:strCache>
                <c:ptCount val="6"/>
                <c:pt idx="0">
                  <c:v>факт 2016 г</c:v>
                </c:pt>
                <c:pt idx="1">
                  <c:v>факт 2017 г</c:v>
                </c:pt>
                <c:pt idx="2">
                  <c:v>план 2018 г</c:v>
                </c:pt>
                <c:pt idx="3">
                  <c:v>проект 2019 г</c:v>
                </c:pt>
                <c:pt idx="4">
                  <c:v>проект 2020 г</c:v>
                </c:pt>
                <c:pt idx="5">
                  <c:v>проект 2021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2654.3</c:v>
                </c:pt>
                <c:pt idx="1">
                  <c:v>1495.9</c:v>
                </c:pt>
                <c:pt idx="2">
                  <c:v>1529.6</c:v>
                </c:pt>
                <c:pt idx="3">
                  <c:v>1292.7</c:v>
                </c:pt>
                <c:pt idx="4">
                  <c:v>1388.5</c:v>
                </c:pt>
                <c:pt idx="5">
                  <c:v>1470.3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shape val="cone"/>
        <c:axId val="21541632"/>
        <c:axId val="21543168"/>
        <c:axId val="0"/>
      </c:bar3DChart>
      <c:catAx>
        <c:axId val="2154163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1543168"/>
        <c:crosses val="autoZero"/>
        <c:auto val="1"/>
        <c:lblAlgn val="ctr"/>
        <c:lblOffset val="100"/>
        <c:noMultiLvlLbl val="0"/>
      </c:catAx>
      <c:valAx>
        <c:axId val="21543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541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0116480"/>
        <c:axId val="30126464"/>
        <c:axId val="48187584"/>
      </c:bar3DChart>
      <c:catAx>
        <c:axId val="30116480"/>
        <c:scaling>
          <c:orientation val="minMax"/>
        </c:scaling>
        <c:delete val="0"/>
        <c:axPos val="b"/>
        <c:majorTickMark val="out"/>
        <c:minorTickMark val="none"/>
        <c:tickLblPos val="nextTo"/>
        <c:crossAx val="30126464"/>
        <c:crosses val="autoZero"/>
        <c:auto val="1"/>
        <c:lblAlgn val="ctr"/>
        <c:lblOffset val="100"/>
        <c:noMultiLvlLbl val="0"/>
      </c:catAx>
      <c:valAx>
        <c:axId val="3012646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0116480"/>
        <c:crosses val="autoZero"/>
        <c:crossBetween val="between"/>
      </c:valAx>
      <c:serAx>
        <c:axId val="48187584"/>
        <c:scaling>
          <c:orientation val="minMax"/>
        </c:scaling>
        <c:delete val="0"/>
        <c:axPos val="b"/>
        <c:majorTickMark val="out"/>
        <c:minorTickMark val="none"/>
        <c:tickLblPos val="nextTo"/>
        <c:crossAx val="30126464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3399"/>
              </a:solidFill>
            </c:spPr>
          </c:dPt>
          <c:cat>
            <c:strRef>
              <c:f>Лист1!$D$7:$F$7</c:f>
              <c:strCache>
                <c:ptCount val="3"/>
                <c:pt idx="0">
                  <c:v>2019 г</c:v>
                </c:pt>
                <c:pt idx="1">
                  <c:v>2020 г</c:v>
                </c:pt>
                <c:pt idx="2">
                  <c:v>2021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6324.6</c:v>
                </c:pt>
                <c:pt idx="1">
                  <c:v>5687.6</c:v>
                </c:pt>
                <c:pt idx="2">
                  <c:v>5118.8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801216"/>
        <c:axId val="21803008"/>
        <c:axId val="0"/>
      </c:bar3DChart>
      <c:catAx>
        <c:axId val="21801216"/>
        <c:scaling>
          <c:orientation val="minMax"/>
        </c:scaling>
        <c:delete val="0"/>
        <c:axPos val="b"/>
        <c:majorTickMark val="out"/>
        <c:minorTickMark val="none"/>
        <c:tickLblPos val="nextTo"/>
        <c:crossAx val="21803008"/>
        <c:crosses val="autoZero"/>
        <c:auto val="1"/>
        <c:lblAlgn val="ctr"/>
        <c:lblOffset val="100"/>
        <c:noMultiLvlLbl val="0"/>
      </c:catAx>
      <c:valAx>
        <c:axId val="21803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801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33CCFF"/>
            </a:solidFill>
          </c:spPr>
          <c:invertIfNegative val="0"/>
          <c:dLbls>
            <c:dLbl>
              <c:idx val="0"/>
              <c:layout>
                <c:manualLayout>
                  <c:x val="2.095476740208187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462306168401529E-2"/>
                  <c:y val="-6.8132585503147713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969844934721224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Лист1!$D$7:$F$7</c:f>
              <c:strCache>
                <c:ptCount val="3"/>
                <c:pt idx="0">
                  <c:v>2019 г</c:v>
                </c:pt>
                <c:pt idx="1">
                  <c:v>2020 г</c:v>
                </c:pt>
                <c:pt idx="2">
                  <c:v>2021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16452.8</c:v>
                </c:pt>
                <c:pt idx="1">
                  <c:v>15194.2</c:v>
                </c:pt>
                <c:pt idx="2">
                  <c:v>12666.5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720064"/>
        <c:axId val="21734144"/>
        <c:axId val="0"/>
      </c:bar3DChart>
      <c:catAx>
        <c:axId val="217200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1734144"/>
        <c:crosses val="autoZero"/>
        <c:auto val="1"/>
        <c:lblAlgn val="ctr"/>
        <c:lblOffset val="100"/>
        <c:noMultiLvlLbl val="0"/>
      </c:catAx>
      <c:valAx>
        <c:axId val="21734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7200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333F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C66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CC66FF"/>
              </a:solidFill>
            </c:spPr>
          </c:dPt>
          <c:dPt>
            <c:idx val="2"/>
            <c:invertIfNegative val="0"/>
            <c:bubble3D val="0"/>
            <c:spPr>
              <a:solidFill>
                <a:srgbClr val="CC66FF"/>
              </a:solidFill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2019 г</c:v>
                </c:pt>
                <c:pt idx="1">
                  <c:v>2020 г</c:v>
                </c:pt>
                <c:pt idx="2">
                  <c:v>2021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4995.3</c:v>
                </c:pt>
                <c:pt idx="1">
                  <c:v>4081.9</c:v>
                </c:pt>
                <c:pt idx="2">
                  <c:v>4158.7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9830528"/>
        <c:axId val="29866240"/>
      </c:barChart>
      <c:catAx>
        <c:axId val="298305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9866240"/>
        <c:crosses val="autoZero"/>
        <c:auto val="1"/>
        <c:lblAlgn val="ctr"/>
        <c:lblOffset val="100"/>
        <c:noMultiLvlLbl val="0"/>
      </c:catAx>
      <c:valAx>
        <c:axId val="29866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98305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C3399"/>
              </a:solidFill>
            </c:spPr>
          </c:dPt>
          <c:dPt>
            <c:idx val="1"/>
            <c:invertIfNegative val="0"/>
            <c:bubble3D val="0"/>
            <c:spPr>
              <a:solidFill>
                <a:srgbClr val="CC3399"/>
              </a:solidFill>
            </c:spPr>
          </c:dPt>
          <c:dPt>
            <c:idx val="2"/>
            <c:invertIfNegative val="0"/>
            <c:bubble3D val="0"/>
            <c:spPr>
              <a:solidFill>
                <a:srgbClr val="CC3399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5185,0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5185,0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5185,0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5185</c:v>
                </c:pt>
                <c:pt idx="1">
                  <c:v>5185</c:v>
                </c:pt>
                <c:pt idx="2">
                  <c:v>5185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415104"/>
        <c:axId val="30470144"/>
      </c:barChart>
      <c:catAx>
        <c:axId val="30415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30470144"/>
        <c:crosses val="autoZero"/>
        <c:auto val="1"/>
        <c:lblAlgn val="ctr"/>
        <c:lblOffset val="100"/>
        <c:noMultiLvlLbl val="0"/>
      </c:catAx>
      <c:valAx>
        <c:axId val="30470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0415104"/>
        <c:crosses val="autoZero"/>
        <c:crossBetween val="between"/>
      </c:valAx>
      <c:spPr>
        <a:blipFill>
          <a:blip xmlns:r="http://schemas.openxmlformats.org/officeDocument/2006/relationships" r:embed="rId1"/>
          <a:tile tx="0" ty="0" sx="100000" sy="100000" flip="none" algn="tl"/>
        </a:blip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2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17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3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99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5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6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sp29309@donpac.ru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_____Microsoft_Excel2.xls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u="sng" dirty="0" smtClean="0">
                <a:solidFill>
                  <a:srgbClr val="CC66FF"/>
                </a:solidFill>
                <a:latin typeface="Times New Roman" pitchFamily="18" charset="0"/>
                <a:cs typeface="Times New Roman" pitchFamily="18" charset="0"/>
              </a:rPr>
              <a:t>Проект бюджета Красноармейского сельского поселения</a:t>
            </a:r>
            <a:br>
              <a:rPr lang="ru-RU" sz="2400" b="1" i="1" u="sng" dirty="0" smtClean="0">
                <a:solidFill>
                  <a:srgbClr val="CC66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u="sng" dirty="0" smtClean="0">
                <a:solidFill>
                  <a:srgbClr val="CC66FF"/>
                </a:solidFill>
                <a:latin typeface="Times New Roman" pitchFamily="18" charset="0"/>
                <a:cs typeface="Times New Roman" pitchFamily="18" charset="0"/>
              </a:rPr>
              <a:t>на 201</a:t>
            </a:r>
            <a:r>
              <a:rPr lang="ru-RU" sz="2400" b="1" i="1" u="sng" dirty="0">
                <a:solidFill>
                  <a:srgbClr val="CC66FF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b="1" i="1" u="sng" dirty="0" smtClean="0">
                <a:solidFill>
                  <a:srgbClr val="CC66FF"/>
                </a:solidFill>
                <a:latin typeface="Times New Roman" pitchFamily="18" charset="0"/>
                <a:cs typeface="Times New Roman" pitchFamily="18" charset="0"/>
              </a:rPr>
              <a:t> год и плановый период 2020 и 2021 годов направлен на решение следующих ключевых задач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CC66FF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2019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708275"/>
            <a:ext cx="2771775" cy="869563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0,9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4"/>
            <a:ext cx="2675904" cy="1091601"/>
          </a:xfrm>
          <a:prstGeom prst="rect">
            <a:avLst/>
          </a:prstGeom>
          <a:solidFill>
            <a:srgbClr val="33CCFF"/>
          </a:solidFill>
          <a:ln>
            <a:solidFill>
              <a:srgbClr val="FF0066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sz="1400" dirty="0">
                <a:solidFill>
                  <a:schemeClr val="tx1"/>
                </a:solidFill>
              </a:rPr>
              <a:t>финансами    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32,1 %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16,1  %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1818" y="3577839"/>
            <a:ext cx="2622030" cy="1075297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0,4 %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31,1 %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2FA6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2,0 %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</a:t>
            </a:r>
            <a:r>
              <a:rPr lang="ru-RU" sz="1600" dirty="0" smtClean="0"/>
              <a:t>0,2%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 </a:t>
            </a:r>
            <a:r>
              <a:rPr lang="ru-RU" sz="1600" dirty="0" smtClean="0"/>
              <a:t>0,1%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политика  </a:t>
            </a:r>
            <a:r>
              <a:rPr lang="ru-RU" sz="1600" dirty="0" smtClean="0"/>
              <a:t>0,3 %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40200" y="5586695"/>
            <a:ext cx="2516559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7200" y="4723095"/>
            <a:ext cx="2777356" cy="863600"/>
          </a:xfrm>
          <a:prstGeom prst="roundRect">
            <a:avLst>
              <a:gd name="adj" fmla="val 15197"/>
            </a:avLst>
          </a:prstGeom>
          <a:solidFill>
            <a:srgbClr val="9999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Развитие транспортной системы 1,5%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7289" y="5770175"/>
            <a:ext cx="2516559" cy="863600"/>
          </a:xfrm>
          <a:prstGeom prst="roundRect">
            <a:avLst>
              <a:gd name="adj" fmla="val 15197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Формирование современной городской среды 15,3%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35975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3333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16133,3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3333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14695,7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3333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11555,4 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319,5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498,5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1111,1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3333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>
                <a:latin typeface="Calibri" pitchFamily="34" charset="0"/>
              </a:rPr>
              <a:t>9</a:t>
            </a:r>
            <a:r>
              <a:rPr lang="ru-RU" b="1" dirty="0" smtClean="0">
                <a:latin typeface="Calibri" pitchFamily="34" charset="0"/>
              </a:rPr>
              <a:t>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20г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21г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</a:t>
            </a:r>
            <a:r>
              <a:rPr lang="ru-RU" dirty="0" smtClean="0">
                <a:latin typeface="Calibri" pitchFamily="34" charset="0"/>
              </a:rPr>
              <a:t>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284984"/>
            <a:ext cx="2448272" cy="32403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059832" y="3284984"/>
            <a:ext cx="3240360" cy="3024336"/>
          </a:xfrm>
          <a:prstGeom prst="ellipse">
            <a:avLst/>
          </a:prstGeom>
          <a:solidFill>
            <a:srgbClr val="D917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Расходы на </a:t>
            </a:r>
            <a:br>
              <a:rPr lang="ru-RU" sz="3200" b="1" dirty="0" smtClean="0"/>
            </a:br>
            <a:r>
              <a:rPr lang="ru-RU" sz="3200" b="1" dirty="0" smtClean="0"/>
              <a:t>Культуру и кинематографию</a:t>
            </a:r>
            <a:endParaRPr lang="ru-RU" sz="3200" b="1" dirty="0"/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1" name="Лист" r:id="rId3" imgW="8886939" imgH="4924387" progId="Excel.Sheet.8">
                  <p:embed/>
                </p:oleObj>
              </mc:Choice>
              <mc:Fallback>
                <p:oleObj name="Лист" r:id="rId3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606620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2078" name="Picture 94" descr="http://i47.fastpic.ru/big/2013/0701/36/5f204b4edd31238755274109517be33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66263"/>
            <a:ext cx="2322790" cy="154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Эффективное управление муниципальными финансами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50867818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8064896" cy="563231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+mn-lt"/>
              </a:rPr>
              <a:t>Контактная </a:t>
            </a:r>
            <a:r>
              <a:rPr lang="ru-RU" sz="3600" b="1" dirty="0" smtClean="0">
                <a:latin typeface="+mn-lt"/>
              </a:rPr>
              <a:t>информация</a:t>
            </a:r>
            <a:endParaRPr lang="en-US" sz="3600" b="1" dirty="0" smtClean="0">
              <a:latin typeface="+mn-lt"/>
            </a:endParaRPr>
          </a:p>
          <a:p>
            <a:pPr algn="ctr"/>
            <a:endParaRPr lang="ru-RU" b="1" dirty="0">
              <a:latin typeface="+mn-lt"/>
            </a:endParaRPr>
          </a:p>
          <a:p>
            <a:pPr algn="ctr"/>
            <a:r>
              <a:rPr lang="ru-RU" sz="2400" b="1" dirty="0" smtClean="0">
                <a:latin typeface="+mn-lt"/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latin typeface="+mn-lt"/>
            </a:endParaRPr>
          </a:p>
          <a:p>
            <a:pPr algn="ctr"/>
            <a:endParaRPr lang="ru-RU" sz="2400" b="1" dirty="0">
              <a:latin typeface="+mn-lt"/>
            </a:endParaRPr>
          </a:p>
          <a:p>
            <a:r>
              <a:rPr lang="ru-RU" b="1" dirty="0" smtClean="0">
                <a:latin typeface="+mn-lt"/>
              </a:rPr>
              <a:t>347500, </a:t>
            </a:r>
            <a:r>
              <a:rPr lang="ru-RU" b="1" dirty="0">
                <a:latin typeface="+mn-lt"/>
              </a:rPr>
              <a:t>г. </a:t>
            </a:r>
            <a:r>
              <a:rPr lang="ru-RU" b="1" dirty="0" smtClean="0">
                <a:latin typeface="+mn-lt"/>
              </a:rPr>
              <a:t>поселок Красноармейский, пер. Красноармейский 22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r>
              <a:rPr lang="ru-RU" b="1" dirty="0">
                <a:latin typeface="+mn-lt"/>
              </a:rPr>
              <a:t>Руководитель: </a:t>
            </a:r>
            <a:r>
              <a:rPr lang="ru-RU" b="1" dirty="0" smtClean="0">
                <a:latin typeface="+mn-lt"/>
              </a:rPr>
              <a:t>Глава Администрации Красноармейского сельского поселения </a:t>
            </a:r>
            <a:r>
              <a:rPr lang="en-US" b="1" dirty="0" smtClean="0">
                <a:latin typeface="+mn-lt"/>
              </a:rPr>
              <a:t>-</a:t>
            </a:r>
            <a:r>
              <a:rPr lang="ru-RU" b="1" dirty="0" smtClean="0">
                <a:latin typeface="+mn-lt"/>
              </a:rPr>
              <a:t> </a:t>
            </a:r>
            <a:r>
              <a:rPr lang="ru-RU" b="1" dirty="0" err="1" smtClean="0">
                <a:latin typeface="+mn-lt"/>
              </a:rPr>
              <a:t>Богуш</a:t>
            </a:r>
            <a:r>
              <a:rPr lang="ru-RU" b="1" dirty="0" smtClean="0">
                <a:latin typeface="+mn-lt"/>
              </a:rPr>
              <a:t> Александр Сергеевич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r>
              <a:rPr lang="ru-RU" b="1" dirty="0">
                <a:latin typeface="+mn-lt"/>
              </a:rPr>
              <a:t>Тел. : </a:t>
            </a:r>
            <a:r>
              <a:rPr lang="ru-RU" b="1" dirty="0" smtClean="0">
                <a:latin typeface="+mn-lt"/>
              </a:rPr>
              <a:t>8(86375) 21-7-07,</a:t>
            </a:r>
            <a:endParaRPr lang="en-US" b="1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           8(86375) 21-7-40,</a:t>
            </a:r>
          </a:p>
          <a:p>
            <a:r>
              <a:rPr lang="en-US" b="1" dirty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          8(86375) 21-8-59</a:t>
            </a:r>
            <a:r>
              <a:rPr lang="ru-RU" b="1" dirty="0" smtClean="0">
                <a:latin typeface="+mn-lt"/>
              </a:rPr>
              <a:t>.</a:t>
            </a:r>
            <a:endParaRPr lang="ru-RU" b="1" dirty="0">
              <a:latin typeface="+mn-lt"/>
            </a:endParaRPr>
          </a:p>
          <a:p>
            <a:r>
              <a:rPr lang="ru-RU" b="1" dirty="0" smtClean="0">
                <a:latin typeface="+mn-lt"/>
              </a:rPr>
              <a:t>E-</a:t>
            </a:r>
            <a:r>
              <a:rPr lang="ru-RU" b="1" dirty="0" err="1" smtClean="0">
                <a:latin typeface="+mn-lt"/>
              </a:rPr>
              <a:t>mail</a:t>
            </a:r>
            <a:r>
              <a:rPr lang="ru-RU" b="1" dirty="0">
                <a:latin typeface="+mn-lt"/>
              </a:rPr>
              <a:t>: </a:t>
            </a:r>
            <a:r>
              <a:rPr lang="en-US" b="1" dirty="0" smtClean="0">
                <a:latin typeface="+mn-lt"/>
                <a:hlinkClick r:id="rId3"/>
              </a:rPr>
              <a:t>sp29309</a:t>
            </a:r>
            <a:r>
              <a:rPr lang="ru-RU" b="1" dirty="0" smtClean="0">
                <a:latin typeface="+mn-lt"/>
                <a:hlinkClick r:id="rId3"/>
              </a:rPr>
              <a:t>@</a:t>
            </a:r>
            <a:r>
              <a:rPr lang="ru-RU" b="1" dirty="0" err="1" smtClean="0">
                <a:latin typeface="+mn-lt"/>
                <a:hlinkClick r:id="rId3"/>
              </a:rPr>
              <a:t>don</a:t>
            </a:r>
            <a:r>
              <a:rPr lang="en-US" b="1" dirty="0" err="1" smtClean="0">
                <a:latin typeface="+mn-lt"/>
                <a:hlinkClick r:id="rId3"/>
              </a:rPr>
              <a:t>pac</a:t>
            </a:r>
            <a:r>
              <a:rPr lang="ru-RU" b="1" dirty="0" smtClean="0">
                <a:latin typeface="+mn-lt"/>
                <a:hlinkClick r:id="rId3"/>
              </a:rPr>
              <a:t>.</a:t>
            </a:r>
            <a:r>
              <a:rPr lang="ru-RU" b="1" dirty="0" err="1" smtClean="0">
                <a:latin typeface="+mn-lt"/>
                <a:hlinkClick r:id="rId3"/>
              </a:rPr>
              <a:t>ru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pPr algn="ctr"/>
            <a:r>
              <a:rPr lang="ru-RU" b="1" dirty="0">
                <a:latin typeface="+mn-lt"/>
              </a:rPr>
              <a:t>График (режим) работы:</a:t>
            </a:r>
          </a:p>
          <a:p>
            <a:pPr algn="ctr"/>
            <a:r>
              <a:rPr lang="ru-RU" b="1" dirty="0">
                <a:latin typeface="+mn-lt"/>
              </a:rPr>
              <a:t>понедельник </a:t>
            </a:r>
            <a:r>
              <a:rPr lang="ru-RU" b="1" dirty="0" smtClean="0">
                <a:latin typeface="+mn-lt"/>
              </a:rPr>
              <a:t>–пятница </a:t>
            </a:r>
            <a:r>
              <a:rPr lang="ru-RU" b="1" dirty="0">
                <a:latin typeface="+mn-lt"/>
              </a:rPr>
              <a:t>– </a:t>
            </a:r>
            <a:r>
              <a:rPr lang="en-US" b="1" dirty="0" smtClean="0">
                <a:latin typeface="+mn-lt"/>
              </a:rPr>
              <a:t>8</a:t>
            </a:r>
            <a:r>
              <a:rPr lang="ru-RU" b="1" dirty="0" smtClean="0">
                <a:latin typeface="+mn-lt"/>
              </a:rPr>
              <a:t>.00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16.</a:t>
            </a:r>
            <a:r>
              <a:rPr lang="en-US" b="1" dirty="0" smtClean="0">
                <a:latin typeface="+mn-lt"/>
              </a:rPr>
              <a:t>00</a:t>
            </a:r>
            <a:r>
              <a:rPr lang="ru-RU" b="1" dirty="0" smtClean="0">
                <a:latin typeface="+mn-lt"/>
              </a:rPr>
              <a:t>;</a:t>
            </a:r>
            <a:endParaRPr lang="ru-RU" b="1" dirty="0">
              <a:latin typeface="+mn-lt"/>
            </a:endParaRPr>
          </a:p>
          <a:p>
            <a:pPr algn="ctr"/>
            <a:r>
              <a:rPr lang="ru-RU" b="1" dirty="0" smtClean="0">
                <a:latin typeface="+mn-lt"/>
              </a:rPr>
              <a:t>перерыв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</a:t>
            </a:r>
            <a:r>
              <a:rPr lang="en-US" b="1" dirty="0" smtClean="0">
                <a:latin typeface="+mn-lt"/>
              </a:rPr>
              <a:t>2</a:t>
            </a:r>
            <a:r>
              <a:rPr lang="ru-RU" b="1" dirty="0" smtClean="0">
                <a:latin typeface="+mn-lt"/>
              </a:rPr>
              <a:t>.00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</a:t>
            </a:r>
            <a:r>
              <a:rPr lang="en-US" b="1" dirty="0">
                <a:latin typeface="+mn-lt"/>
              </a:rPr>
              <a:t>3</a:t>
            </a:r>
            <a:r>
              <a:rPr lang="ru-RU" b="1" dirty="0" smtClean="0">
                <a:latin typeface="+mn-lt"/>
              </a:rPr>
              <a:t>.</a:t>
            </a:r>
            <a:r>
              <a:rPr lang="en-US" b="1" dirty="0" smtClean="0">
                <a:latin typeface="+mn-lt"/>
              </a:rPr>
              <a:t>00</a:t>
            </a:r>
            <a:r>
              <a:rPr lang="ru-RU" b="1" dirty="0" smtClean="0">
                <a:latin typeface="+mn-lt"/>
              </a:rPr>
              <a:t>.</a:t>
            </a:r>
            <a:endParaRPr lang="ru-RU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60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0"/>
            <a:ext cx="4572508" cy="2996952"/>
          </a:xfrm>
          <a:prstGeom prst="downArrowCallout">
            <a:avLst>
              <a:gd name="adj1" fmla="val 25000"/>
              <a:gd name="adj2" fmla="val 25000"/>
              <a:gd name="adj3" fmla="val 12975"/>
              <a:gd name="adj4" fmla="val 750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2019-2021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31.10.2018  №226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347864" cy="3312368"/>
          </a:xfrm>
          <a:prstGeom prst="rightArrowCallout">
            <a:avLst/>
          </a:prstGeom>
          <a:solidFill>
            <a:srgbClr val="3333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2019-2021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rgbClr val="33CC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rgbClr val="33CC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Красноармейского сельского поселения Орловского района на 2019 год и на плановый период 2020-2021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  <a:latin typeface="Arial" charset="0"/>
              </a:rPr>
              <a:t>Основные параметры бюджета Красноармейского сельского поселения на 2019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rgbClr val="E32FCE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1292,7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3109,3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16452,8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16452,8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5341,2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7069" y="4977470"/>
            <a:ext cx="3598863" cy="44860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4995,3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87069" y="39702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5369,4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6325" y="5393345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145,9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87069" y="4544814"/>
            <a:ext cx="3598863" cy="395735"/>
          </a:xfrm>
          <a:prstGeom prst="rect">
            <a:avLst/>
          </a:prstGeom>
          <a:solidFill>
            <a:srgbClr val="2FA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30,0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18358"/>
            <a:ext cx="3598863" cy="611187"/>
          </a:xfrm>
          <a:prstGeom prst="rect">
            <a:avLst/>
          </a:prstGeom>
          <a:solidFill>
            <a:srgbClr val="E32FCE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 smtClean="0"/>
              <a:t>80,0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132,6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99FF99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52,7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192,8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10046,4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1626,3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191,3 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60,0</a:t>
            </a:r>
            <a:endParaRPr lang="ru-RU" sz="1200" dirty="0"/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5087069" y="3338831"/>
            <a:ext cx="3598863" cy="611187"/>
          </a:xfrm>
          <a:prstGeom prst="rect">
            <a:avLst/>
          </a:prstGeom>
          <a:solidFill>
            <a:srgbClr val="92D05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экономика</a:t>
            </a:r>
            <a:endParaRPr lang="ru-RU" sz="1200" dirty="0"/>
          </a:p>
          <a:p>
            <a:pPr algn="ctr"/>
            <a:r>
              <a:rPr lang="ru-RU" sz="1200" dirty="0" smtClean="0"/>
              <a:t>239,7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771800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2019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311407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30" name="Лист" r:id="rId3" imgW="5429385" imgH="5172075" progId="Excel.Sheet.8">
                  <p:embed/>
                </p:oleObj>
              </mc:Choice>
              <mc:Fallback>
                <p:oleObj name="Лист" r:id="rId3" imgW="5429385" imgH="5172075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647547"/>
              </p:ext>
            </p:extLst>
          </p:nvPr>
        </p:nvGraphicFramePr>
        <p:xfrm>
          <a:off x="5724525" y="1773238"/>
          <a:ext cx="30956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31" name="Лист" r:id="rId5" imgW="2447857" imgH="1533615" progId="Excel.Sheet.12">
                  <p:embed/>
                </p:oleObj>
              </mc:Choice>
              <mc:Fallback>
                <p:oleObj name="Лист" r:id="rId5" imgW="2447857" imgH="15336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525" y="1773238"/>
                        <a:ext cx="3095625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в части бюджета Красноармейского сельского поселения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7422049"/>
              </p:ext>
            </p:extLst>
          </p:nvPr>
        </p:nvGraphicFramePr>
        <p:xfrm>
          <a:off x="971600" y="1600201"/>
          <a:ext cx="7715200" cy="341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002290"/>
              </p:ext>
            </p:extLst>
          </p:nvPr>
        </p:nvGraphicFramePr>
        <p:xfrm>
          <a:off x="2195736" y="5517233"/>
          <a:ext cx="5544615" cy="795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002"/>
                <a:gridCol w="1000204"/>
                <a:gridCol w="761026"/>
                <a:gridCol w="945009"/>
                <a:gridCol w="924102"/>
                <a:gridCol w="1066272"/>
              </a:tblGrid>
              <a:tr h="6005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2016 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2017 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2018 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2019 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2020 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2021 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948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2654,3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1495,9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1529,6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1292,7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1388,5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1470,3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9FF99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ДОТАЦИЯ ИЗ ОБЛАСТНОГО БЮДЖЕТА</a:t>
            </a:r>
            <a:endParaRPr lang="ru-RU" b="1" dirty="0">
              <a:solidFill>
                <a:schemeClr val="tx1"/>
              </a:solidFill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2342049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5373216"/>
            <a:ext cx="46948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sz="1600" dirty="0" smtClean="0"/>
              <a:t>6324,6                      5687,6               5118,8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rgbClr val="00B05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2019-2021 годах</a:t>
            </a:r>
          </a:p>
        </p:txBody>
      </p:sp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4162021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2019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16133,3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Социальные программы (5201,2 </a:t>
            </a:r>
            <a:r>
              <a:rPr lang="ru-RU" dirty="0" err="1" smtClean="0"/>
              <a:t>тыс.рублей</a:t>
            </a:r>
            <a:r>
              <a:rPr lang="ru-RU" dirty="0" smtClean="0"/>
              <a:t>- 32,2%)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888692"/>
            <a:ext cx="2592287" cy="19442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</a:t>
            </a:r>
            <a:r>
              <a:rPr lang="ru-RU" sz="1600" dirty="0" smtClean="0"/>
              <a:t>(0,0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3276266" y="4869160"/>
            <a:ext cx="2664296" cy="1873250"/>
          </a:xfrm>
          <a:prstGeom prst="ellipse">
            <a:avLst/>
          </a:prstGeom>
          <a:solidFill>
            <a:srgbClr val="FF66CC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(63,0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-0,4%)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(5230,0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35,0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(5639,1 </a:t>
            </a:r>
            <a:r>
              <a:rPr lang="ru-RU" dirty="0" err="1" smtClean="0"/>
              <a:t>тыс.рублей</a:t>
            </a:r>
            <a:r>
              <a:rPr lang="en-US" dirty="0" smtClean="0"/>
              <a:t> </a:t>
            </a:r>
            <a:r>
              <a:rPr lang="ru-RU" dirty="0" smtClean="0"/>
              <a:t>-35,0%)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3190</TotalTime>
  <Words>612</Words>
  <Application>Microsoft Office PowerPoint</Application>
  <PresentationFormat>Экран (4:3)</PresentationFormat>
  <Paragraphs>152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Лист</vt:lpstr>
      <vt:lpstr>Проект бюджета Красноармейского сельского поселения на 2019 год и плановый период 2020 и 2021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2019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2019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ДОТАЦИЯ ИЗ ОБЛАСТНОГО БЮДЖЕТА</vt:lpstr>
      <vt:lpstr>Динамика расходов бюджета Красноармейского сельского поселения в 2019-2021 годах</vt:lpstr>
      <vt:lpstr>Структура муниципальных программ Красноармейского сельского поселения на 2019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2019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Эффективное управление муниципальными финансами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344</cp:revision>
  <cp:lastPrinted>2015-05-06T11:33:19Z</cp:lastPrinted>
  <dcterms:created xsi:type="dcterms:W3CDTF">2012-10-21T15:40:11Z</dcterms:created>
  <dcterms:modified xsi:type="dcterms:W3CDTF">2018-12-18T11:21:31Z</dcterms:modified>
</cp:coreProperties>
</file>