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33CC33"/>
    <a:srgbClr val="99FF99"/>
    <a:srgbClr val="3333FF"/>
    <a:srgbClr val="D917A2"/>
    <a:srgbClr val="2FA6FF"/>
    <a:srgbClr val="FF66CC"/>
    <a:srgbClr val="33CCFF"/>
    <a:srgbClr val="E32FC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257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15064,6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14980,1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14449,3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15064.6</c:v>
                </c:pt>
                <c:pt idx="1">
                  <c:v>14980.1</c:v>
                </c:pt>
                <c:pt idx="2">
                  <c:v>14449.3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1917696"/>
        <c:axId val="21946368"/>
        <c:axId val="0"/>
      </c:bar3DChart>
      <c:catAx>
        <c:axId val="21917696"/>
        <c:scaling>
          <c:orientation val="minMax"/>
        </c:scaling>
        <c:delete val="0"/>
        <c:axPos val="b"/>
        <c:numFmt formatCode="#,##0.00;[Red]#,##0.00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1946368"/>
        <c:crosses val="autoZero"/>
        <c:auto val="1"/>
        <c:lblAlgn val="ctr"/>
        <c:lblOffset val="100"/>
        <c:noMultiLvlLbl val="0"/>
      </c:catAx>
      <c:valAx>
        <c:axId val="21946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917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32166225357676304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2015 г</c:v>
                </c:pt>
                <c:pt idx="1">
                  <c:v>факт 2016 г</c:v>
                </c:pt>
                <c:pt idx="2">
                  <c:v>план 2017 г</c:v>
                </c:pt>
                <c:pt idx="3">
                  <c:v>проект 2018 г</c:v>
                </c:pt>
                <c:pt idx="4">
                  <c:v>проект 2019 г</c:v>
                </c:pt>
                <c:pt idx="5">
                  <c:v>проект 2020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2015 г</c:v>
                </c:pt>
                <c:pt idx="1">
                  <c:v>факт 2016 г</c:v>
                </c:pt>
                <c:pt idx="2">
                  <c:v>план 2017 г</c:v>
                </c:pt>
                <c:pt idx="3">
                  <c:v>проект 2018 г</c:v>
                </c:pt>
                <c:pt idx="4">
                  <c:v>проект 2019 г</c:v>
                </c:pt>
                <c:pt idx="5">
                  <c:v>проект 2020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2489.6999999999998</c:v>
                </c:pt>
                <c:pt idx="1">
                  <c:v>2654.3</c:v>
                </c:pt>
                <c:pt idx="2">
                  <c:v>1468</c:v>
                </c:pt>
                <c:pt idx="3">
                  <c:v>1529.6</c:v>
                </c:pt>
                <c:pt idx="4">
                  <c:v>1264.7</c:v>
                </c:pt>
                <c:pt idx="5">
                  <c:v>3341.7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20654336"/>
        <c:axId val="20660224"/>
        <c:axId val="0"/>
      </c:bar3DChart>
      <c:catAx>
        <c:axId val="206543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0660224"/>
        <c:crosses val="autoZero"/>
        <c:auto val="1"/>
        <c:lblAlgn val="ctr"/>
        <c:lblOffset val="100"/>
        <c:noMultiLvlLbl val="0"/>
      </c:catAx>
      <c:valAx>
        <c:axId val="20660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54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3884160"/>
        <c:axId val="23885696"/>
        <c:axId val="22008704"/>
      </c:bar3DChart>
      <c:catAx>
        <c:axId val="23884160"/>
        <c:scaling>
          <c:orientation val="minMax"/>
        </c:scaling>
        <c:delete val="0"/>
        <c:axPos val="b"/>
        <c:majorTickMark val="out"/>
        <c:minorTickMark val="none"/>
        <c:tickLblPos val="nextTo"/>
        <c:crossAx val="23885696"/>
        <c:crosses val="autoZero"/>
        <c:auto val="1"/>
        <c:lblAlgn val="ctr"/>
        <c:lblOffset val="100"/>
        <c:noMultiLvlLbl val="0"/>
      </c:catAx>
      <c:valAx>
        <c:axId val="238856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884160"/>
        <c:crosses val="autoZero"/>
        <c:crossBetween val="between"/>
      </c:valAx>
      <c:serAx>
        <c:axId val="22008704"/>
        <c:scaling>
          <c:orientation val="minMax"/>
        </c:scaling>
        <c:delete val="0"/>
        <c:axPos val="b"/>
        <c:majorTickMark val="out"/>
        <c:minorTickMark val="none"/>
        <c:tickLblPos val="nextTo"/>
        <c:crossAx val="23885696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cat>
            <c:strRef>
              <c:f>Лист1!$D$7:$F$7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6554.1</c:v>
                </c:pt>
                <c:pt idx="1">
                  <c:v>6319.5</c:v>
                </c:pt>
                <c:pt idx="2">
                  <c:v>5687.6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915520"/>
        <c:axId val="23917312"/>
        <c:axId val="0"/>
      </c:bar3DChart>
      <c:catAx>
        <c:axId val="23915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3917312"/>
        <c:crosses val="autoZero"/>
        <c:auto val="1"/>
        <c:lblAlgn val="ctr"/>
        <c:lblOffset val="100"/>
        <c:noMultiLvlLbl val="0"/>
      </c:catAx>
      <c:valAx>
        <c:axId val="23917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15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CC66FF"/>
            </a:solidFill>
          </c:spPr>
          <c:invertIfNegative val="0"/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15064.6</c:v>
                </c:pt>
                <c:pt idx="1">
                  <c:v>14980.1</c:v>
                </c:pt>
                <c:pt idx="2">
                  <c:v>14449.3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3545088"/>
        <c:axId val="123546624"/>
        <c:axId val="0"/>
      </c:bar3DChart>
      <c:catAx>
        <c:axId val="123545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23546624"/>
        <c:crosses val="autoZero"/>
        <c:auto val="1"/>
        <c:lblAlgn val="ctr"/>
        <c:lblOffset val="100"/>
        <c:noMultiLvlLbl val="0"/>
      </c:catAx>
      <c:valAx>
        <c:axId val="12354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545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FF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5117</c:v>
                </c:pt>
                <c:pt idx="1">
                  <c:v>5387.1</c:v>
                </c:pt>
                <c:pt idx="2">
                  <c:v>5328.8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050752"/>
        <c:axId val="31074176"/>
      </c:barChart>
      <c:catAx>
        <c:axId val="310507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1074176"/>
        <c:crosses val="autoZero"/>
        <c:auto val="1"/>
        <c:lblAlgn val="ctr"/>
        <c:lblOffset val="100"/>
        <c:noMultiLvlLbl val="0"/>
      </c:catAx>
      <c:valAx>
        <c:axId val="3107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1050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5159,4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5159,4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5155,4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5159.3999999999996</c:v>
                </c:pt>
                <c:pt idx="1">
                  <c:v>5159.3999999999996</c:v>
                </c:pt>
                <c:pt idx="2">
                  <c:v>5155.3999999999996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04000"/>
        <c:axId val="31113984"/>
      </c:barChart>
      <c:catAx>
        <c:axId val="3110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31113984"/>
        <c:crosses val="autoZero"/>
        <c:auto val="1"/>
        <c:lblAlgn val="ctr"/>
        <c:lblOffset val="100"/>
        <c:noMultiLvlLbl val="0"/>
      </c:catAx>
      <c:valAx>
        <c:axId val="31113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104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6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бюджета Красноармейского сельского поселения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год и плановый период 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2020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2018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948766"/>
            <a:ext cx="2771775" cy="144145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0,9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3"/>
            <a:ext cx="2232025" cy="1368153"/>
          </a:xfrm>
          <a:prstGeom prst="rect">
            <a:avLst/>
          </a:prstGeom>
          <a:solidFill>
            <a:srgbClr val="33C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34,2 %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26,2  %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9580" y="4657501"/>
            <a:ext cx="1943100" cy="134143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0,6 %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34,0 %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1,5 %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0,3%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0,2 %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0,3 %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39" y="5553074"/>
            <a:ext cx="2339752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60033"/>
                </a:solidFill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660033"/>
                </a:solidFill>
              </a:rPr>
              <a:t>непрограммные</a:t>
            </a:r>
            <a:r>
              <a:rPr lang="ru-RU" sz="2000" b="1" dirty="0" smtClean="0">
                <a:solidFill>
                  <a:srgbClr val="660033"/>
                </a:solidFill>
              </a:rPr>
              <a:t> расходы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14783,1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14698,6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14449,3 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99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281,5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99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281,5тыс.руб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99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108,2 тыс.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99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8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9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20г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  <a:solidFill>
            <a:srgbClr val="D917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  <a:solidFill>
            <a:srgbClr val="99FF99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Расходы на </a:t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b="1" dirty="0" smtClean="0">
                <a:solidFill>
                  <a:srgbClr val="0000FF"/>
                </a:solidFill>
              </a:rPr>
              <a:t>Культуру и кинематографию</a:t>
            </a:r>
            <a:endParaRPr lang="ru-RU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0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214187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Эффективное управление муниципальными финансами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46464215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+mn-lt"/>
              </a:rPr>
              <a:t>Контактная </a:t>
            </a:r>
            <a:r>
              <a:rPr lang="ru-RU" sz="3600" b="1" dirty="0" smtClean="0">
                <a:latin typeface="+mn-lt"/>
              </a:rPr>
              <a:t>информация</a:t>
            </a:r>
            <a:endParaRPr lang="en-US" sz="3600" b="1" dirty="0" smtClean="0">
              <a:latin typeface="+mn-lt"/>
            </a:endParaRPr>
          </a:p>
          <a:p>
            <a:pPr algn="ctr"/>
            <a:endParaRPr lang="ru-RU" b="1" dirty="0">
              <a:latin typeface="+mn-lt"/>
            </a:endParaRPr>
          </a:p>
          <a:p>
            <a:pPr algn="ctr"/>
            <a:r>
              <a:rPr lang="ru-RU" sz="2400" b="1" dirty="0" smtClean="0"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latin typeface="+mn-lt"/>
            </a:endParaRPr>
          </a:p>
          <a:p>
            <a:pPr algn="ctr"/>
            <a:endParaRPr lang="ru-RU" sz="2400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347500, </a:t>
            </a:r>
            <a:r>
              <a:rPr lang="ru-RU" b="1" dirty="0">
                <a:latin typeface="+mn-lt"/>
              </a:rPr>
              <a:t>г. </a:t>
            </a:r>
            <a:r>
              <a:rPr lang="ru-RU" b="1" dirty="0" smtClean="0"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Руководитель: </a:t>
            </a:r>
            <a:r>
              <a:rPr lang="ru-RU" b="1" dirty="0" smtClean="0"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latin typeface="+mn-lt"/>
              </a:rPr>
              <a:t>-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Богуш</a:t>
            </a:r>
            <a:r>
              <a:rPr lang="ru-RU" b="1" dirty="0" smtClean="0">
                <a:latin typeface="+mn-lt"/>
              </a:rPr>
              <a:t> Александр Сергеевич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Тел. : </a:t>
            </a:r>
            <a:r>
              <a:rPr lang="ru-RU" b="1" dirty="0" smtClean="0">
                <a:latin typeface="+mn-lt"/>
              </a:rPr>
              <a:t>8(86375) 21-7-07,</a:t>
            </a: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           8(86375) 21-7-40,</a:t>
            </a:r>
          </a:p>
          <a:p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      8(86375) 21-8-59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E-</a:t>
            </a:r>
            <a:r>
              <a:rPr lang="ru-RU" b="1" dirty="0" err="1" smtClean="0">
                <a:latin typeface="+mn-lt"/>
              </a:rPr>
              <a:t>mail</a:t>
            </a:r>
            <a:r>
              <a:rPr lang="ru-RU" b="1" dirty="0">
                <a:latin typeface="+mn-lt"/>
              </a:rPr>
              <a:t>: </a:t>
            </a:r>
            <a:r>
              <a:rPr lang="en-US" b="1" dirty="0" smtClean="0">
                <a:latin typeface="+mn-lt"/>
                <a:hlinkClick r:id="rId2"/>
              </a:rPr>
              <a:t>sp29309</a:t>
            </a:r>
            <a:r>
              <a:rPr lang="ru-RU" b="1" dirty="0" smtClean="0">
                <a:latin typeface="+mn-lt"/>
                <a:hlinkClick r:id="rId2"/>
              </a:rPr>
              <a:t>@</a:t>
            </a:r>
            <a:r>
              <a:rPr lang="ru-RU" b="1" dirty="0" err="1" smtClean="0">
                <a:latin typeface="+mn-lt"/>
                <a:hlinkClick r:id="rId2"/>
              </a:rPr>
              <a:t>don</a:t>
            </a:r>
            <a:r>
              <a:rPr lang="en-US" b="1" dirty="0" err="1" smtClean="0">
                <a:latin typeface="+mn-lt"/>
                <a:hlinkClick r:id="rId2"/>
              </a:rPr>
              <a:t>pac</a:t>
            </a:r>
            <a:r>
              <a:rPr lang="ru-RU" b="1" dirty="0" smtClean="0">
                <a:latin typeface="+mn-lt"/>
                <a:hlinkClick r:id="rId2"/>
              </a:rPr>
              <a:t>.</a:t>
            </a:r>
            <a:r>
              <a:rPr lang="ru-RU" b="1" dirty="0" err="1" smtClean="0">
                <a:latin typeface="+mn-lt"/>
                <a:hlinkClick r:id="rId2"/>
              </a:rPr>
              <a:t>ru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pPr algn="ctr"/>
            <a:r>
              <a:rPr lang="ru-RU" b="1" dirty="0"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latin typeface="+mn-lt"/>
              </a:rPr>
              <a:t>понедельник </a:t>
            </a:r>
            <a:r>
              <a:rPr lang="ru-RU" b="1" dirty="0" smtClean="0">
                <a:latin typeface="+mn-lt"/>
              </a:rPr>
              <a:t>–пятница </a:t>
            </a:r>
            <a:r>
              <a:rPr lang="ru-RU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8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16.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;</a:t>
            </a:r>
            <a:endParaRPr lang="ru-RU" b="1" dirty="0">
              <a:latin typeface="+mn-lt"/>
            </a:endParaRPr>
          </a:p>
          <a:p>
            <a:pPr algn="ctr"/>
            <a:r>
              <a:rPr lang="ru-RU" b="1" dirty="0" smtClean="0">
                <a:latin typeface="+mn-lt"/>
              </a:rPr>
              <a:t>перерыв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2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>
                <a:latin typeface="+mn-lt"/>
              </a:rPr>
              <a:t>3</a:t>
            </a:r>
            <a:r>
              <a:rPr lang="ru-RU" b="1" dirty="0" smtClean="0">
                <a:latin typeface="+mn-lt"/>
              </a:rPr>
              <a:t>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2018-2020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25.09.2017  №192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2016-2018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FF006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2018 год и на плановый период 2019-2020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B050"/>
                </a:solidFill>
                <a:latin typeface="Arial" charset="0"/>
              </a:rPr>
              <a:t>Основные параметры бюджета Красноармейского сельского поселения на 2018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1529,6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3089,6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15064,6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15064,6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5300,5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1513" y="4581723"/>
            <a:ext cx="3598863" cy="57606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5117,0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3929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4142,4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1513" y="5228294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139,9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68885" y="4005065"/>
            <a:ext cx="3598863" cy="539750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96729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68,8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291,2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50,5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191,2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8012,0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1900,5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173,3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92,7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997848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2018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051385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0" name="Лист" r:id="rId3" imgW="5429385" imgH="5172075" progId="Excel.Sheet.8">
                  <p:embed/>
                </p:oleObj>
              </mc:Choice>
              <mc:Fallback>
                <p:oleObj name="Лист" r:id="rId3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845811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1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в части бюджета Красноармейского </a:t>
            </a:r>
            <a:r>
              <a:rPr lang="ru-RU" sz="2000" b="1" smtClean="0">
                <a:solidFill>
                  <a:srgbClr val="7030A0"/>
                </a:solidFill>
                <a:latin typeface="Times New Roman" pitchFamily="18" charset="0"/>
              </a:rPr>
              <a:t>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677402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69447"/>
              </p:ext>
            </p:extLst>
          </p:nvPr>
        </p:nvGraphicFramePr>
        <p:xfrm>
          <a:off x="1331638" y="5589240"/>
          <a:ext cx="5616627" cy="455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015"/>
                <a:gridCol w="1013194"/>
                <a:gridCol w="770910"/>
                <a:gridCol w="957283"/>
                <a:gridCol w="936104"/>
                <a:gridCol w="1080121"/>
              </a:tblGrid>
              <a:tr h="278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2015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2016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план </a:t>
                      </a:r>
                      <a:r>
                        <a:rPr lang="ru-RU" sz="1100" u="none" strike="noStrike" dirty="0" smtClean="0">
                          <a:effectLst/>
                        </a:rPr>
                        <a:t>2017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2018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3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2489,7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2654,3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1468,0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1529,6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1264,7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3341,7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E32FCE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963430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67744" y="5445224"/>
            <a:ext cx="455079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2018 г</a:t>
            </a:r>
            <a:r>
              <a:rPr lang="ru-RU" b="1" dirty="0"/>
              <a:t>	</a:t>
            </a:r>
            <a:r>
              <a:rPr lang="ru-RU" b="1" dirty="0" smtClean="0"/>
              <a:t>             2019 г               2020 </a:t>
            </a:r>
            <a:r>
              <a:rPr lang="ru-RU" b="1" dirty="0"/>
              <a:t>г</a:t>
            </a:r>
          </a:p>
          <a:p>
            <a:r>
              <a:rPr lang="ru-RU" sz="1600" dirty="0" smtClean="0"/>
              <a:t>6554,1</a:t>
            </a:r>
            <a:r>
              <a:rPr lang="ru-RU" sz="1600" dirty="0"/>
              <a:t>	</a:t>
            </a:r>
            <a:r>
              <a:rPr lang="ru-RU" sz="1600" dirty="0" smtClean="0"/>
              <a:t>              6319,5                  5687,6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E32FCE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2018-2020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21647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2018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14783,1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(5349,6 </a:t>
            </a:r>
            <a:r>
              <a:rPr lang="ru-RU" dirty="0" err="1" smtClean="0"/>
              <a:t>тыс.рублей</a:t>
            </a:r>
            <a:r>
              <a:rPr lang="ru-RU" dirty="0" smtClean="0"/>
              <a:t>- 36,2%)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(61,8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-0,4%)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(5199,3тыс.рублей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35,2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(4172,4тыс.рублей</a:t>
            </a:r>
            <a:r>
              <a:rPr lang="en-US" dirty="0" smtClean="0"/>
              <a:t> </a:t>
            </a:r>
            <a:r>
              <a:rPr lang="ru-RU" dirty="0" smtClean="0"/>
              <a:t>-28,2%)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</TotalTime>
  <Words>596</Words>
  <Application>Microsoft Office PowerPoint</Application>
  <PresentationFormat>Экран (4:3)</PresentationFormat>
  <Paragraphs>148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</vt:lpstr>
      <vt:lpstr>Проект бюджета Красноармейского сельского поселения на 2018 год и плановый период 2019 и 2020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2018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2018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2018-2020 годах</vt:lpstr>
      <vt:lpstr>Структура муниципальных программ Красноармейского сельского поселения на 2018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2018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Эффективное управление муниципальными финансами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325</cp:revision>
  <cp:lastPrinted>2015-05-06T11:33:19Z</cp:lastPrinted>
  <dcterms:created xsi:type="dcterms:W3CDTF">2012-10-21T15:40:11Z</dcterms:created>
  <dcterms:modified xsi:type="dcterms:W3CDTF">2018-01-17T04:14:10Z</dcterms:modified>
</cp:coreProperties>
</file>