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7"/>
  </p:notesMasterIdLst>
  <p:sldIdLst>
    <p:sldId id="312" r:id="rId2"/>
    <p:sldId id="306" r:id="rId3"/>
    <p:sldId id="320" r:id="rId4"/>
    <p:sldId id="314" r:id="rId5"/>
    <p:sldId id="318" r:id="rId6"/>
    <p:sldId id="317" r:id="rId7"/>
    <p:sldId id="321" r:id="rId8"/>
    <p:sldId id="271" r:id="rId9"/>
    <p:sldId id="307" r:id="rId10"/>
    <p:sldId id="273" r:id="rId11"/>
    <p:sldId id="274" r:id="rId12"/>
    <p:sldId id="296" r:id="rId13"/>
    <p:sldId id="281" r:id="rId14"/>
    <p:sldId id="302" r:id="rId15"/>
    <p:sldId id="322" r:id="rId16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33CC33"/>
    <a:srgbClr val="99FF99"/>
    <a:srgbClr val="3333FF"/>
    <a:srgbClr val="D917A2"/>
    <a:srgbClr val="2FA6FF"/>
    <a:srgbClr val="FF66CC"/>
    <a:srgbClr val="33CCFF"/>
    <a:srgbClr val="E32FCE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592" autoAdjust="0"/>
    <p:restoredTop sz="86425" autoAdjust="0"/>
  </p:normalViewPr>
  <p:slideViewPr>
    <p:cSldViewPr>
      <p:cViewPr>
        <p:scale>
          <a:sx n="75" d="100"/>
          <a:sy n="75" d="100"/>
        </p:scale>
        <p:origin x="-2574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8" y="74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094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794294461109256E-2"/>
          <c:y val="3.1582960316237266E-2"/>
          <c:w val="0.9292057055388907"/>
          <c:h val="0.77584838243779364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3.7233517263513934E-2"/>
                  <c:y val="-3.4136216047679288E-2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 smtClean="0"/>
                      <a:t>15064,6</a:t>
                    </a:r>
                    <a:endParaRPr lang="en-US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8386352133713536E-3"/>
                  <c:y val="-3.129132605337758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14980,1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5273858460171094E-2"/>
                  <c:y val="-2.560199404367256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14449,3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Лист1!$D$8:$D$10</c:f>
              <c:strCache>
                <c:ptCount val="3"/>
                <c:pt idx="0">
                  <c:v>2018 г</c:v>
                </c:pt>
                <c:pt idx="1">
                  <c:v>2019 г</c:v>
                </c:pt>
                <c:pt idx="2">
                  <c:v>2020 г</c:v>
                </c:pt>
              </c:strCache>
            </c:strRef>
          </c:cat>
          <c:val>
            <c:numRef>
              <c:f>Лист1!$E$8:$E$10</c:f>
              <c:numCache>
                <c:formatCode>General</c:formatCode>
                <c:ptCount val="3"/>
                <c:pt idx="0">
                  <c:v>15064.6</c:v>
                </c:pt>
                <c:pt idx="1">
                  <c:v>14980.1</c:v>
                </c:pt>
                <c:pt idx="2">
                  <c:v>14449.3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21917696"/>
        <c:axId val="21946368"/>
        <c:axId val="0"/>
      </c:bar3DChart>
      <c:catAx>
        <c:axId val="21917696"/>
        <c:scaling>
          <c:orientation val="minMax"/>
        </c:scaling>
        <c:delete val="0"/>
        <c:axPos val="b"/>
        <c:numFmt formatCode="#,##0.00;[Red]#,##0.00" sourceLinked="0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21946368"/>
        <c:crosses val="autoZero"/>
        <c:auto val="1"/>
        <c:lblAlgn val="ctr"/>
        <c:lblOffset val="100"/>
        <c:noMultiLvlLbl val="0"/>
      </c:catAx>
      <c:valAx>
        <c:axId val="21946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19176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6660401930649683"/>
          <c:y val="0.92785927011694036"/>
          <c:w val="0.32166225357676304"/>
          <c:h val="5.5072733853944546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211867482372455E-2"/>
          <c:y val="3.0639149158127078E-2"/>
          <c:w val="0.85087087826627961"/>
          <c:h val="0.9018668354441115"/>
        </c:manualLayout>
      </c:layout>
      <c:bar3DChart>
        <c:barDir val="col"/>
        <c:grouping val="stacked"/>
        <c:varyColors val="0"/>
        <c:ser>
          <c:idx val="0"/>
          <c:order val="0"/>
          <c:invertIfNegative val="0"/>
          <c:cat>
            <c:strRef>
              <c:f>Лист1!$E$9:$J$9</c:f>
              <c:strCache>
                <c:ptCount val="6"/>
                <c:pt idx="0">
                  <c:v>факт 2015 г</c:v>
                </c:pt>
                <c:pt idx="1">
                  <c:v>факт 2016 г</c:v>
                </c:pt>
                <c:pt idx="2">
                  <c:v>план 2017 г</c:v>
                </c:pt>
                <c:pt idx="3">
                  <c:v>проект 2018 г</c:v>
                </c:pt>
                <c:pt idx="4">
                  <c:v>проект 2019 г</c:v>
                </c:pt>
                <c:pt idx="5">
                  <c:v>проект 2020 г</c:v>
                </c:pt>
              </c:strCache>
            </c:strRef>
          </c:cat>
          <c:val>
            <c:numRef>
              <c:f>Лист1!$E$10:$J$10</c:f>
              <c:numCache>
                <c:formatCode>General</c:formatCode>
                <c:ptCount val="6"/>
              </c:numCache>
            </c:numRef>
          </c:val>
        </c:ser>
        <c:ser>
          <c:idx val="1"/>
          <c:order val="1"/>
          <c:invertIfNegative val="0"/>
          <c:dPt>
            <c:idx val="0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1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2"/>
            <c:invertIfNegative val="0"/>
            <c:bubble3D val="0"/>
            <c:spPr>
              <a:solidFill>
                <a:srgbClr val="993366"/>
              </a:solidFill>
            </c:spPr>
          </c:dPt>
          <c:dPt>
            <c:idx val="3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4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5"/>
            <c:invertIfNegative val="0"/>
            <c:bubble3D val="0"/>
            <c:spPr>
              <a:solidFill>
                <a:srgbClr val="220B6B"/>
              </a:solidFill>
            </c:spPr>
          </c:dPt>
          <c:cat>
            <c:strRef>
              <c:f>Лист1!$E$9:$J$9</c:f>
              <c:strCache>
                <c:ptCount val="6"/>
                <c:pt idx="0">
                  <c:v>факт 2015 г</c:v>
                </c:pt>
                <c:pt idx="1">
                  <c:v>факт 2016 г</c:v>
                </c:pt>
                <c:pt idx="2">
                  <c:v>план 2017 г</c:v>
                </c:pt>
                <c:pt idx="3">
                  <c:v>проект 2018 г</c:v>
                </c:pt>
                <c:pt idx="4">
                  <c:v>проект 2019 г</c:v>
                </c:pt>
                <c:pt idx="5">
                  <c:v>проект 2020 г</c:v>
                </c:pt>
              </c:strCache>
            </c:strRef>
          </c:cat>
          <c:val>
            <c:numRef>
              <c:f>Лист1!$E$11:$J$11</c:f>
              <c:numCache>
                <c:formatCode>General</c:formatCode>
                <c:ptCount val="6"/>
                <c:pt idx="0">
                  <c:v>2489.6999999999998</c:v>
                </c:pt>
                <c:pt idx="1">
                  <c:v>2654.3</c:v>
                </c:pt>
                <c:pt idx="2">
                  <c:v>1468</c:v>
                </c:pt>
                <c:pt idx="3">
                  <c:v>1529.6</c:v>
                </c:pt>
                <c:pt idx="4">
                  <c:v>1264.7</c:v>
                </c:pt>
                <c:pt idx="5">
                  <c:v>3341.7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4"/>
        <c:shape val="cone"/>
        <c:axId val="20654336"/>
        <c:axId val="20660224"/>
        <c:axId val="0"/>
      </c:bar3DChart>
      <c:catAx>
        <c:axId val="2065433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0660224"/>
        <c:crosses val="autoZero"/>
        <c:auto val="1"/>
        <c:lblAlgn val="ctr"/>
        <c:lblOffset val="100"/>
        <c:noMultiLvlLbl val="0"/>
      </c:catAx>
      <c:valAx>
        <c:axId val="206602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6543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3884160"/>
        <c:axId val="23885696"/>
        <c:axId val="22008704"/>
      </c:bar3DChart>
      <c:catAx>
        <c:axId val="23884160"/>
        <c:scaling>
          <c:orientation val="minMax"/>
        </c:scaling>
        <c:delete val="0"/>
        <c:axPos val="b"/>
        <c:majorTickMark val="out"/>
        <c:minorTickMark val="none"/>
        <c:tickLblPos val="nextTo"/>
        <c:crossAx val="23885696"/>
        <c:crosses val="autoZero"/>
        <c:auto val="1"/>
        <c:lblAlgn val="ctr"/>
        <c:lblOffset val="100"/>
        <c:noMultiLvlLbl val="0"/>
      </c:catAx>
      <c:valAx>
        <c:axId val="2388569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3884160"/>
        <c:crosses val="autoZero"/>
        <c:crossBetween val="between"/>
      </c:valAx>
      <c:serAx>
        <c:axId val="22008704"/>
        <c:scaling>
          <c:orientation val="minMax"/>
        </c:scaling>
        <c:delete val="0"/>
        <c:axPos val="b"/>
        <c:majorTickMark val="out"/>
        <c:minorTickMark val="none"/>
        <c:tickLblPos val="nextTo"/>
        <c:crossAx val="23885696"/>
        <c:crosses val="autoZero"/>
      </c:ser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cat>
            <c:strRef>
              <c:f>Лист1!$D$7:$F$7</c:f>
              <c:strCache>
                <c:ptCount val="3"/>
                <c:pt idx="0">
                  <c:v>2018 г</c:v>
                </c:pt>
                <c:pt idx="1">
                  <c:v>2019 г</c:v>
                </c:pt>
                <c:pt idx="2">
                  <c:v>2020 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6554.1</c:v>
                </c:pt>
                <c:pt idx="1">
                  <c:v>6319.5</c:v>
                </c:pt>
                <c:pt idx="2">
                  <c:v>5687.6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3915520"/>
        <c:axId val="23917312"/>
        <c:axId val="0"/>
      </c:bar3DChart>
      <c:catAx>
        <c:axId val="23915520"/>
        <c:scaling>
          <c:orientation val="minMax"/>
        </c:scaling>
        <c:delete val="0"/>
        <c:axPos val="b"/>
        <c:majorTickMark val="out"/>
        <c:minorTickMark val="none"/>
        <c:tickLblPos val="nextTo"/>
        <c:crossAx val="23917312"/>
        <c:crosses val="autoZero"/>
        <c:auto val="1"/>
        <c:lblAlgn val="ctr"/>
        <c:lblOffset val="100"/>
        <c:noMultiLvlLbl val="0"/>
      </c:catAx>
      <c:valAx>
        <c:axId val="239173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9155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CC66FF"/>
            </a:solidFill>
          </c:spPr>
          <c:invertIfNegative val="0"/>
          <c:dLbls>
            <c:dLbl>
              <c:idx val="0"/>
              <c:layout>
                <c:manualLayout>
                  <c:x val="2.095476740208187E-2"/>
                  <c:y val="-4.6617032186364218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462306168401529E-2"/>
                  <c:y val="-6.8132585503147713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969844934721224E-2"/>
                  <c:y val="-4.6617032186364218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Лист1!$D$7:$F$7</c:f>
              <c:strCache>
                <c:ptCount val="3"/>
                <c:pt idx="0">
                  <c:v>2018 г</c:v>
                </c:pt>
                <c:pt idx="1">
                  <c:v>2019 г</c:v>
                </c:pt>
                <c:pt idx="2">
                  <c:v>2020 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15064.6</c:v>
                </c:pt>
                <c:pt idx="1">
                  <c:v>14980.1</c:v>
                </c:pt>
                <c:pt idx="2">
                  <c:v>14449.3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3545088"/>
        <c:axId val="123546624"/>
        <c:axId val="0"/>
      </c:bar3DChart>
      <c:catAx>
        <c:axId val="123545088"/>
        <c:scaling>
          <c:orientation val="minMax"/>
        </c:scaling>
        <c:delete val="0"/>
        <c:axPos val="b"/>
        <c:majorTickMark val="out"/>
        <c:minorTickMark val="none"/>
        <c:tickLblPos val="nextTo"/>
        <c:crossAx val="123546624"/>
        <c:crosses val="autoZero"/>
        <c:auto val="1"/>
        <c:lblAlgn val="ctr"/>
        <c:lblOffset val="100"/>
        <c:noMultiLvlLbl val="0"/>
      </c:catAx>
      <c:valAx>
        <c:axId val="1235466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35450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3333FF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Лист1!$K$12:$M$12</c:f>
              <c:strCache>
                <c:ptCount val="3"/>
                <c:pt idx="0">
                  <c:v>2018 г</c:v>
                </c:pt>
                <c:pt idx="1">
                  <c:v>2019 г</c:v>
                </c:pt>
                <c:pt idx="2">
                  <c:v>2020 г</c:v>
                </c:pt>
              </c:strCache>
            </c:strRef>
          </c:cat>
          <c:val>
            <c:numRef>
              <c:f>Лист1!$K$13:$M$13</c:f>
              <c:numCache>
                <c:formatCode>General</c:formatCode>
                <c:ptCount val="3"/>
                <c:pt idx="0">
                  <c:v>5117</c:v>
                </c:pt>
                <c:pt idx="1">
                  <c:v>5387.1</c:v>
                </c:pt>
                <c:pt idx="2">
                  <c:v>5328.8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1050752"/>
        <c:axId val="31074176"/>
      </c:barChart>
      <c:catAx>
        <c:axId val="3105075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31074176"/>
        <c:crosses val="autoZero"/>
        <c:auto val="1"/>
        <c:lblAlgn val="ctr"/>
        <c:lblOffset val="100"/>
        <c:noMultiLvlLbl val="0"/>
      </c:catAx>
      <c:valAx>
        <c:axId val="31074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3105075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Физическая культура</c:v>
                </c:pt>
              </c:strCache>
            </c:strRef>
          </c:tx>
          <c:spPr>
            <a:solidFill>
              <a:srgbClr val="33CC33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5159,4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5159,4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5155,4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5159.3999999999996</c:v>
                </c:pt>
                <c:pt idx="1">
                  <c:v>5159.3999999999996</c:v>
                </c:pt>
                <c:pt idx="2">
                  <c:v>5155.3999999999996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104000"/>
        <c:axId val="31113984"/>
      </c:barChart>
      <c:catAx>
        <c:axId val="31104000"/>
        <c:scaling>
          <c:orientation val="minMax"/>
        </c:scaling>
        <c:delete val="0"/>
        <c:axPos val="b"/>
        <c:majorTickMark val="out"/>
        <c:minorTickMark val="none"/>
        <c:tickLblPos val="nextTo"/>
        <c:crossAx val="31113984"/>
        <c:crosses val="autoZero"/>
        <c:auto val="1"/>
        <c:lblAlgn val="ctr"/>
        <c:lblOffset val="100"/>
        <c:noMultiLvlLbl val="0"/>
      </c:catAx>
      <c:valAx>
        <c:axId val="311139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1040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61C8C-76C3-4A11-B668-F009293FE6C1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9ED8D-D43E-4ADF-9E29-2658467E6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313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9ECBC1-A18A-4B7E-BC68-E58AEC5080CF}" type="datetimeFigureOut">
              <a:rPr lang="ru-RU" smtClean="0"/>
              <a:pPr>
                <a:defRPr/>
              </a:pPr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B65278-F730-4019-BEAC-F740CAD2EE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70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C5D282-27E3-4C07-BC66-9F53C9132758}" type="datetimeFigureOut">
              <a:rPr lang="ru-RU" smtClean="0"/>
              <a:pPr>
                <a:defRPr/>
              </a:pPr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85C8F-A651-4355-8574-C4510AC582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229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8DE458-85FE-478B-9645-3B8B27AF3753}" type="datetimeFigureOut">
              <a:rPr lang="ru-RU" smtClean="0"/>
              <a:pPr>
                <a:defRPr/>
              </a:pPr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FD9E9-7227-41C3-8FE8-32F583197C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17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E6E8CB-9545-4BFD-BDC9-A81EEA16112B}" type="datetimeFigureOut">
              <a:rPr lang="ru-RU" smtClean="0"/>
              <a:pPr>
                <a:defRPr/>
              </a:pPr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CBD1FA-041B-4175-8CFF-6DA506BEAF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131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50F99A-75DE-4AA4-AE6F-2B5874D743BE}" type="datetimeFigureOut">
              <a:rPr lang="ru-RU" smtClean="0"/>
              <a:pPr>
                <a:defRPr/>
              </a:pPr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BD21D9-2FBE-451B-B38E-C2E8F662D7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25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9F1A4B-00AC-4A78-BF1D-84B8B1746E23}" type="datetimeFigureOut">
              <a:rPr lang="ru-RU" smtClean="0"/>
              <a:pPr>
                <a:defRPr/>
              </a:pPr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6FE9A-62BE-4550-AAD3-11F377052B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32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3C2A5D-EBA9-4374-A00C-3D3B7D585128}" type="datetimeFigureOut">
              <a:rPr lang="ru-RU" smtClean="0"/>
              <a:pPr>
                <a:defRPr/>
              </a:pPr>
              <a:t>17.01.2018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6DEEF-865F-433F-ADF0-137CBB3104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997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B4EF93-7470-4E70-AB5A-3AB2D23C49FC}" type="datetimeFigureOut">
              <a:rPr lang="ru-RU" smtClean="0"/>
              <a:pPr>
                <a:defRPr/>
              </a:pPr>
              <a:t>17.01.2018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E2556-E957-4939-87E7-6C6F54827B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13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E78004-ED0A-4241-A707-5C79A8532D9F}" type="datetimeFigureOut">
              <a:rPr lang="ru-RU" smtClean="0"/>
              <a:pPr>
                <a:defRPr/>
              </a:pPr>
              <a:t>17.01.2018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6E53B-1389-4C4A-9EBA-214D32488A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57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06EE5D-5200-4AB1-A70D-3EFA14AF2613}" type="datetimeFigureOut">
              <a:rPr lang="ru-RU" smtClean="0"/>
              <a:pPr>
                <a:defRPr/>
              </a:pPr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37D47-B353-46EB-BC2E-84B6DD945E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0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F953DF-D77B-47B8-BE69-678B4A2AA97D}" type="datetimeFigureOut">
              <a:rPr lang="ru-RU" smtClean="0"/>
              <a:pPr>
                <a:defRPr/>
              </a:pPr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8908A-F6C4-4CD9-B44F-C0E210C18D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689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E965E5-BD32-451E-9992-FAD2DA9DC2D1}" type="datetimeFigureOut">
              <a:rPr lang="ru-RU" smtClean="0"/>
              <a:pPr>
                <a:defRPr/>
              </a:pPr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AA1B88-AC35-4767-A4B6-9DA86B037B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53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2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chart" Target="../charts/chart6.xml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sp29309@donpac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_____Microsoft_Excel2.xlsx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8569325" cy="7921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Проект бюджета Красноармейского сельского поселения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 201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год и плановый период 201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и 2020 годов направлен на решение следующих ключевых задач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323528" y="1196752"/>
            <a:ext cx="8353425" cy="719137"/>
          </a:xfrm>
          <a:prstGeom prst="roundRect">
            <a:avLst>
              <a:gd name="adj" fmla="val 16667"/>
            </a:avLst>
          </a:prstGeom>
          <a:solidFill>
            <a:srgbClr val="CC66FF"/>
          </a:solidFill>
          <a:ln w="9525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Обеспечение сбалансированности </a:t>
            </a:r>
            <a:r>
              <a:rPr lang="ru-RU" dirty="0" smtClean="0"/>
              <a:t>местного бюджета</a:t>
            </a:r>
            <a:endParaRPr lang="ru-RU" dirty="0"/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323528" y="2060848"/>
            <a:ext cx="8424863" cy="1008063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Повышение объективности и качества бюджетного планирования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288032" y="3284853"/>
            <a:ext cx="8496300" cy="1368425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9525">
            <a:solidFill>
              <a:srgbClr val="99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эффективности бюджетной политики, </a:t>
            </a:r>
            <a:endParaRPr lang="ru-RU" dirty="0" smtClean="0">
              <a:latin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</a:rPr>
              <a:t>том числе за счет роста эффективности бюджетных расходов</a:t>
            </a:r>
            <a:endParaRPr lang="ru-RU" dirty="0"/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251520" y="4869160"/>
            <a:ext cx="8569325" cy="1584325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прозрачности и открытости бюджетного процесса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52525"/>
          </a:xfrm>
        </p:spPr>
        <p:txBody>
          <a:bodyPr>
            <a:normAutofit fontScale="90000"/>
          </a:bodyPr>
          <a:lstStyle/>
          <a:p>
            <a:r>
              <a:rPr lang="ru-RU" sz="2500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Доля муниципальных программ в общем объеме расходов, запланированных на реализацию муниципальных программ Красноармейского сельского поселения в 2018 году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1818" y="2948766"/>
            <a:ext cx="2771775" cy="144145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Социальная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поддержка граждан             </a:t>
            </a:r>
            <a:r>
              <a:rPr lang="ru-RU" dirty="0" smtClean="0"/>
              <a:t>0,9 </a:t>
            </a:r>
            <a:r>
              <a:rPr lang="ru-RU" dirty="0"/>
              <a:t>%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15976" y="1397273"/>
            <a:ext cx="2232025" cy="1368153"/>
          </a:xfrm>
          <a:prstGeom prst="rect">
            <a:avLst/>
          </a:prstGeom>
          <a:solidFill>
            <a:srgbClr val="33CCFF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Эффективное управление </a:t>
            </a:r>
            <a:r>
              <a:rPr lang="ru-RU" sz="1600" dirty="0">
                <a:solidFill>
                  <a:schemeClr val="tx1"/>
                </a:solidFill>
              </a:rPr>
              <a:t>муниципальными </a:t>
            </a:r>
            <a:r>
              <a:rPr lang="ru-RU" sz="1400" dirty="0">
                <a:solidFill>
                  <a:schemeClr val="tx1"/>
                </a:solidFill>
              </a:rPr>
              <a:t>финансами    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34,2 %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9808" y="2546347"/>
            <a:ext cx="2376290" cy="1655985"/>
          </a:xfrm>
          <a:prstGeom prst="roundRect">
            <a:avLst/>
          </a:prstGeom>
          <a:solidFill>
            <a:schemeClr val="accent6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качественными жилищно-коммунальными услугами населения  </a:t>
            </a:r>
            <a:r>
              <a:rPr lang="ru-RU" sz="1600" dirty="0" smtClean="0"/>
              <a:t>26,2  %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9808" y="5586695"/>
            <a:ext cx="2304281" cy="119697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сельского </a:t>
            </a:r>
            <a:r>
              <a:rPr lang="ru-RU" dirty="0" smtClean="0"/>
              <a:t>хозяйства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99580" y="4657501"/>
            <a:ext cx="1943100" cy="1341437"/>
          </a:xfrm>
          <a:prstGeom prst="round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физической культуры и спорта </a:t>
            </a:r>
            <a:r>
              <a:rPr lang="ru-RU" dirty="0" smtClean="0"/>
              <a:t>0,6 %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9808" y="1337268"/>
            <a:ext cx="2159893" cy="1151607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культуры и туризма </a:t>
            </a:r>
            <a:r>
              <a:rPr lang="ru-RU" dirty="0" smtClean="0"/>
              <a:t>34,0 %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786659" y="4364940"/>
            <a:ext cx="1871663" cy="936625"/>
          </a:xfrm>
          <a:prstGeom prst="roundRect">
            <a:avLst/>
          </a:prstGeom>
          <a:solidFill>
            <a:srgbClr val="2FA6F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Охрана окружающей среды </a:t>
            </a:r>
            <a:r>
              <a:rPr lang="ru-RU" sz="1600" dirty="0" smtClean="0"/>
              <a:t>1,5 %</a:t>
            </a:r>
            <a:endParaRPr lang="ru-RU" sz="16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967993" y="4263227"/>
            <a:ext cx="2087909" cy="1223963"/>
          </a:xfrm>
          <a:prstGeom prst="roundRect">
            <a:avLst/>
          </a:prstGeom>
          <a:solidFill>
            <a:srgbClr val="FF00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Защита населения и территорий от чрезвычайных ситуаций </a:t>
            </a:r>
            <a:r>
              <a:rPr lang="ru-RU" sz="1600" dirty="0" smtClean="0"/>
              <a:t>0,3%</a:t>
            </a:r>
            <a:endParaRPr lang="ru-RU" sz="16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444208" y="1412875"/>
            <a:ext cx="2268537" cy="1295400"/>
          </a:xfrm>
          <a:prstGeom prst="roundRect">
            <a:avLst/>
          </a:prstGeom>
          <a:solidFill>
            <a:srgbClr val="FF00FF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общественного порядка и противодействие преступности  </a:t>
            </a:r>
            <a:r>
              <a:rPr lang="ru-RU" sz="1600" dirty="0" smtClean="0"/>
              <a:t>0,2 %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588223" y="2911783"/>
            <a:ext cx="2268537" cy="1332111"/>
          </a:xfrm>
          <a:prstGeom prst="roundRect">
            <a:avLst/>
          </a:prstGeom>
          <a:solidFill>
            <a:srgbClr val="FF66CC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Муниципальная политика  </a:t>
            </a:r>
            <a:r>
              <a:rPr lang="ru-RU" sz="1600" dirty="0" smtClean="0"/>
              <a:t>0,3 %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516439" y="5553074"/>
            <a:ext cx="2339752" cy="863600"/>
          </a:xfrm>
          <a:prstGeom prst="roundRect">
            <a:avLst>
              <a:gd name="adj" fmla="val 1519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Энергоэффективность  и развитие </a:t>
            </a:r>
            <a:r>
              <a:rPr lang="ru-RU" sz="1600" dirty="0" smtClean="0"/>
              <a:t>энергетики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660033"/>
                </a:solidFill>
              </a:rPr>
              <a:t>Расходы бюджета Красноармейского сельского поселения, формируемые в рамках муниципальных программ Красноармейского сельского поселения и </a:t>
            </a:r>
            <a:r>
              <a:rPr lang="ru-RU" sz="2000" b="1" dirty="0" err="1" smtClean="0">
                <a:solidFill>
                  <a:srgbClr val="660033"/>
                </a:solidFill>
              </a:rPr>
              <a:t>непрограммные</a:t>
            </a:r>
            <a:r>
              <a:rPr lang="ru-RU" sz="2000" b="1" dirty="0" smtClean="0">
                <a:solidFill>
                  <a:srgbClr val="660033"/>
                </a:solidFill>
              </a:rPr>
              <a:t> расходы</a:t>
            </a:r>
            <a:endParaRPr lang="ru-RU" sz="2000" b="1" dirty="0">
              <a:solidFill>
                <a:srgbClr val="660033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12000" y="1844675"/>
            <a:ext cx="2520950" cy="2447925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14783,1 </a:t>
            </a:r>
            <a:r>
              <a:rPr lang="ru-RU" dirty="0" err="1" smtClean="0"/>
              <a:t>тыс.рублей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635375" y="1844675"/>
            <a:ext cx="2520950" cy="2447925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14698,6 </a:t>
            </a:r>
            <a:r>
              <a:rPr lang="ru-RU" dirty="0" err="1" smtClean="0"/>
              <a:t>тыс.рублей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516688" y="1844675"/>
            <a:ext cx="2376487" cy="2447925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14449,3 тыс.рублей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835150" y="3716338"/>
            <a:ext cx="1512888" cy="865187"/>
          </a:xfrm>
          <a:prstGeom prst="ellipse">
            <a:avLst/>
          </a:prstGeom>
          <a:solidFill>
            <a:srgbClr val="99FF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281,5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932363" y="3789363"/>
            <a:ext cx="1584325" cy="863600"/>
          </a:xfrm>
          <a:prstGeom prst="ellipse">
            <a:avLst/>
          </a:prstGeom>
          <a:solidFill>
            <a:srgbClr val="99FF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281,5тыс.руб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596188" y="3789363"/>
            <a:ext cx="1439862" cy="792162"/>
          </a:xfrm>
          <a:prstGeom prst="ellipse">
            <a:avLst/>
          </a:prstGeom>
          <a:solidFill>
            <a:srgbClr val="99FF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108,2 тыс. </a:t>
            </a:r>
            <a:r>
              <a:rPr lang="ru-RU" sz="1600" dirty="0" err="1" smtClean="0">
                <a:solidFill>
                  <a:schemeClr val="tx1"/>
                </a:solidFill>
              </a:rPr>
              <a:t>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95288" y="5300663"/>
            <a:ext cx="504825" cy="431800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95288" y="6165850"/>
            <a:ext cx="431800" cy="431800"/>
          </a:xfrm>
          <a:prstGeom prst="ellipse">
            <a:avLst/>
          </a:prstGeom>
          <a:solidFill>
            <a:srgbClr val="99FF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826" name="TextBox 11"/>
          <p:cNvSpPr txBox="1">
            <a:spLocks noChangeArrowheads="1"/>
          </p:cNvSpPr>
          <p:nvPr/>
        </p:nvSpPr>
        <p:spPr bwMode="auto">
          <a:xfrm>
            <a:off x="1403350" y="1412875"/>
            <a:ext cx="8111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201</a:t>
            </a:r>
            <a:r>
              <a:rPr lang="ru-RU" b="1" dirty="0">
                <a:latin typeface="Calibri" pitchFamily="34" charset="0"/>
              </a:rPr>
              <a:t>8</a:t>
            </a:r>
            <a:r>
              <a:rPr lang="ru-RU" b="1" dirty="0" smtClean="0">
                <a:latin typeface="Calibri" pitchFamily="34" charset="0"/>
              </a:rPr>
              <a:t>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7" name="TextBox 12"/>
          <p:cNvSpPr txBox="1">
            <a:spLocks noChangeArrowheads="1"/>
          </p:cNvSpPr>
          <p:nvPr/>
        </p:nvSpPr>
        <p:spPr bwMode="auto">
          <a:xfrm>
            <a:off x="4500563" y="1412875"/>
            <a:ext cx="8572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201</a:t>
            </a:r>
            <a:r>
              <a:rPr lang="ru-RU" b="1" dirty="0">
                <a:latin typeface="Calibri" pitchFamily="34" charset="0"/>
              </a:rPr>
              <a:t>9</a:t>
            </a:r>
            <a:r>
              <a:rPr lang="ru-RU" b="1" dirty="0" smtClean="0">
                <a:latin typeface="Calibri" pitchFamily="34" charset="0"/>
              </a:rPr>
              <a:t>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8" name="TextBox 13"/>
          <p:cNvSpPr txBox="1">
            <a:spLocks noChangeArrowheads="1"/>
          </p:cNvSpPr>
          <p:nvPr/>
        </p:nvSpPr>
        <p:spPr bwMode="auto">
          <a:xfrm>
            <a:off x="7308850" y="1412875"/>
            <a:ext cx="835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20г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9" name="TextBox 16"/>
          <p:cNvSpPr txBox="1">
            <a:spLocks noChangeArrowheads="1"/>
          </p:cNvSpPr>
          <p:nvPr/>
        </p:nvSpPr>
        <p:spPr bwMode="auto">
          <a:xfrm>
            <a:off x="1258888" y="6092825"/>
            <a:ext cx="77776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alibri" pitchFamily="34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</a:t>
            </a:r>
            <a:r>
              <a:rPr lang="ru-RU" dirty="0" smtClean="0">
                <a:latin typeface="Calibri" pitchFamily="34" charset="0"/>
              </a:rPr>
              <a:t>я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4830" name="TextBox 17"/>
          <p:cNvSpPr txBox="1">
            <a:spLocks noChangeArrowheads="1"/>
          </p:cNvSpPr>
          <p:nvPr/>
        </p:nvSpPr>
        <p:spPr bwMode="auto">
          <a:xfrm>
            <a:off x="1258888" y="5445125"/>
            <a:ext cx="72739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поселения, формируемые в рамках муниципальных программ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95536" y="548680"/>
            <a:ext cx="3528392" cy="2376264"/>
          </a:xfrm>
          <a:prstGeom prst="roundRect">
            <a:avLst/>
          </a:prstGeom>
          <a:solidFill>
            <a:srgbClr val="66FF3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Реализация Указов Президента Российской Федерации от 7 мая 2012 года№597</a:t>
            </a:r>
          </a:p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3284984"/>
            <a:ext cx="2448272" cy="324036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Бюджет </a:t>
            </a:r>
            <a:r>
              <a:rPr lang="ru-RU" dirty="0" err="1" smtClean="0">
                <a:solidFill>
                  <a:schemeClr val="tx1"/>
                </a:solidFill>
              </a:rPr>
              <a:t>развития-формирование</a:t>
            </a:r>
            <a:r>
              <a:rPr lang="ru-RU" dirty="0" smtClean="0">
                <a:solidFill>
                  <a:schemeClr val="tx1"/>
                </a:solidFill>
              </a:rPr>
              <a:t> институтов развития, вложения в инфраструктуру, муниципальная поддержка отдельных отраслей экономики</a:t>
            </a: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32240" y="3573016"/>
            <a:ext cx="2232248" cy="2880320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Экономное расходование средств на содержание аппарата управления органа власти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4088" y="620688"/>
            <a:ext cx="3600400" cy="230425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Улучшение условий жизни населения Красноармейского сельского поселения, выполнение социальных обязательств перед гражданами.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трелка влево 10"/>
          <p:cNvSpPr/>
          <p:nvPr/>
        </p:nvSpPr>
        <p:spPr>
          <a:xfrm>
            <a:off x="2627784" y="4509120"/>
            <a:ext cx="504056" cy="504056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6228184" y="4509120"/>
            <a:ext cx="504056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2627784" y="2924944"/>
            <a:ext cx="1152128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5508104" y="2924944"/>
            <a:ext cx="1224136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3059832" y="3284984"/>
            <a:ext cx="3240360" cy="3024336"/>
          </a:xfrm>
          <a:prstGeom prst="ellipse">
            <a:avLst/>
          </a:prstGeom>
          <a:solidFill>
            <a:srgbClr val="D917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Приоритизация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расходов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бюджета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Красноармейского сельского поселения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789738" cy="1007393"/>
          </a:xfrm>
          <a:solidFill>
            <a:srgbClr val="99FF99"/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00FF"/>
                </a:solidFill>
              </a:rPr>
              <a:t>Расходы на </a:t>
            </a:r>
            <a:br>
              <a:rPr lang="ru-RU" sz="3200" b="1" dirty="0" smtClean="0">
                <a:solidFill>
                  <a:srgbClr val="0000FF"/>
                </a:solidFill>
              </a:rPr>
            </a:br>
            <a:r>
              <a:rPr lang="ru-RU" sz="3200" b="1" dirty="0" smtClean="0">
                <a:solidFill>
                  <a:srgbClr val="0000FF"/>
                </a:solidFill>
              </a:rPr>
              <a:t>Культуру и кинематографию</a:t>
            </a:r>
            <a:endParaRPr lang="ru-RU" sz="3200" b="1" dirty="0">
              <a:solidFill>
                <a:srgbClr val="0000FF"/>
              </a:solidFill>
            </a:endParaRPr>
          </a:p>
        </p:txBody>
      </p:sp>
      <p:graphicFrame>
        <p:nvGraphicFramePr>
          <p:cNvPr id="41987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9316654"/>
              </p:ext>
            </p:extLst>
          </p:nvPr>
        </p:nvGraphicFramePr>
        <p:xfrm>
          <a:off x="128588" y="1793875"/>
          <a:ext cx="8885237" cy="492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0" name="Лист" r:id="rId3" imgW="8886939" imgH="4924387" progId="Excel.Sheet.8">
                  <p:embed/>
                </p:oleObj>
              </mc:Choice>
              <mc:Fallback>
                <p:oleObj name="Лист" r:id="rId3" imgW="8886939" imgH="4924387" progId="Excel.Sheet.8">
                  <p:embed/>
                  <p:pic>
                    <p:nvPicPr>
                      <p:cNvPr id="0" name="Picture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8" y="1793875"/>
                        <a:ext cx="8885237" cy="492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989" name="Picture 5" descr="http://im1-tub-ru.yandex.net/i?id=3dfa4eef8ec2d4f7d07b176401875b72-142-144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237624"/>
            <a:ext cx="1944216" cy="1462536"/>
          </a:xfrm>
          <a:prstGeom prst="rect">
            <a:avLst/>
          </a:prstGeom>
          <a:noFill/>
        </p:spPr>
      </p:pic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6214187"/>
              </p:ext>
            </p:extLst>
          </p:nvPr>
        </p:nvGraphicFramePr>
        <p:xfrm>
          <a:off x="1403648" y="2057400"/>
          <a:ext cx="6696744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329039"/>
              </p:ext>
            </p:extLst>
          </p:nvPr>
        </p:nvGraphicFramePr>
        <p:xfrm>
          <a:off x="7308304" y="1412776"/>
          <a:ext cx="969640" cy="503661"/>
        </p:xfrm>
        <a:graphic>
          <a:graphicData uri="http://schemas.openxmlformats.org/drawingml/2006/table">
            <a:tbl>
              <a:tblPr/>
              <a:tblGrid>
                <a:gridCol w="969640"/>
              </a:tblGrid>
              <a:tr h="5036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Расходы по программе Эффективное управление муниципальными финансами</a:t>
            </a:r>
            <a:endParaRPr lang="ru-RU" sz="2800" b="1" dirty="0">
              <a:solidFill>
                <a:srgbClr val="220B6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046464215"/>
              </p:ext>
            </p:extLst>
          </p:nvPr>
        </p:nvGraphicFramePr>
        <p:xfrm>
          <a:off x="1115616" y="1628800"/>
          <a:ext cx="756084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407727"/>
              </p:ext>
            </p:extLst>
          </p:nvPr>
        </p:nvGraphicFramePr>
        <p:xfrm>
          <a:off x="7524328" y="1556792"/>
          <a:ext cx="969640" cy="222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64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тыс</a:t>
                      </a:r>
                      <a:r>
                        <a:rPr lang="ru-RU" sz="1400" u="none" strike="noStrike" dirty="0" smtClean="0">
                          <a:effectLst/>
                        </a:rPr>
                        <a:t>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4345"/>
            <a:ext cx="8064896" cy="563231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+mn-lt"/>
              </a:rPr>
              <a:t>Контактная </a:t>
            </a:r>
            <a:r>
              <a:rPr lang="ru-RU" sz="3600" b="1" dirty="0" smtClean="0">
                <a:latin typeface="+mn-lt"/>
              </a:rPr>
              <a:t>информация</a:t>
            </a:r>
            <a:endParaRPr lang="en-US" sz="3600" b="1" dirty="0" smtClean="0">
              <a:latin typeface="+mn-lt"/>
            </a:endParaRPr>
          </a:p>
          <a:p>
            <a:pPr algn="ctr"/>
            <a:endParaRPr lang="ru-RU" b="1" dirty="0">
              <a:latin typeface="+mn-lt"/>
            </a:endParaRPr>
          </a:p>
          <a:p>
            <a:pPr algn="ctr"/>
            <a:r>
              <a:rPr lang="ru-RU" sz="2400" b="1" dirty="0" smtClean="0">
                <a:latin typeface="+mn-lt"/>
              </a:rPr>
              <a:t>Администрация Красноармейского сельского поселения Орловского района Ростовской области</a:t>
            </a:r>
            <a:endParaRPr lang="en-US" sz="2400" b="1" dirty="0" smtClean="0">
              <a:latin typeface="+mn-lt"/>
            </a:endParaRPr>
          </a:p>
          <a:p>
            <a:pPr algn="ctr"/>
            <a:endParaRPr lang="ru-RU" sz="2400" b="1" dirty="0">
              <a:latin typeface="+mn-lt"/>
            </a:endParaRPr>
          </a:p>
          <a:p>
            <a:r>
              <a:rPr lang="ru-RU" b="1" dirty="0" smtClean="0">
                <a:latin typeface="+mn-lt"/>
              </a:rPr>
              <a:t>347500, </a:t>
            </a:r>
            <a:r>
              <a:rPr lang="ru-RU" b="1" dirty="0">
                <a:latin typeface="+mn-lt"/>
              </a:rPr>
              <a:t>г. </a:t>
            </a:r>
            <a:r>
              <a:rPr lang="ru-RU" b="1" dirty="0" smtClean="0">
                <a:latin typeface="+mn-lt"/>
              </a:rPr>
              <a:t>поселок Красноармейский, пер. Красноармейский 22</a:t>
            </a:r>
            <a:endParaRPr lang="en-US" b="1" dirty="0" smtClean="0">
              <a:latin typeface="+mn-lt"/>
            </a:endParaRPr>
          </a:p>
          <a:p>
            <a:endParaRPr lang="ru-RU" dirty="0">
              <a:latin typeface="+mn-lt"/>
            </a:endParaRPr>
          </a:p>
          <a:p>
            <a:r>
              <a:rPr lang="ru-RU" b="1" dirty="0">
                <a:latin typeface="+mn-lt"/>
              </a:rPr>
              <a:t>Руководитель: </a:t>
            </a:r>
            <a:r>
              <a:rPr lang="ru-RU" b="1" dirty="0" smtClean="0">
                <a:latin typeface="+mn-lt"/>
              </a:rPr>
              <a:t>Глава Администрации Красноармейского сельского поселения </a:t>
            </a:r>
            <a:r>
              <a:rPr lang="en-US" b="1" dirty="0" smtClean="0">
                <a:latin typeface="+mn-lt"/>
              </a:rPr>
              <a:t>-</a:t>
            </a:r>
            <a:r>
              <a:rPr lang="ru-RU" b="1" dirty="0" smtClean="0">
                <a:latin typeface="+mn-lt"/>
              </a:rPr>
              <a:t> </a:t>
            </a:r>
            <a:r>
              <a:rPr lang="ru-RU" b="1" dirty="0" err="1" smtClean="0">
                <a:latin typeface="+mn-lt"/>
              </a:rPr>
              <a:t>Богуш</a:t>
            </a:r>
            <a:r>
              <a:rPr lang="ru-RU" b="1" dirty="0" smtClean="0">
                <a:latin typeface="+mn-lt"/>
              </a:rPr>
              <a:t> Александр Сергеевич</a:t>
            </a:r>
            <a:endParaRPr lang="en-US" b="1" dirty="0" smtClean="0">
              <a:latin typeface="+mn-lt"/>
            </a:endParaRPr>
          </a:p>
          <a:p>
            <a:endParaRPr lang="ru-RU" dirty="0">
              <a:latin typeface="+mn-lt"/>
            </a:endParaRPr>
          </a:p>
          <a:p>
            <a:r>
              <a:rPr lang="ru-RU" b="1" dirty="0">
                <a:latin typeface="+mn-lt"/>
              </a:rPr>
              <a:t>Тел. : </a:t>
            </a:r>
            <a:r>
              <a:rPr lang="ru-RU" b="1" dirty="0" smtClean="0">
                <a:latin typeface="+mn-lt"/>
              </a:rPr>
              <a:t>8(86375) 21-7-07,</a:t>
            </a:r>
            <a:endParaRPr lang="en-US" b="1" dirty="0" smtClean="0">
              <a:latin typeface="+mn-lt"/>
            </a:endParaRPr>
          </a:p>
          <a:p>
            <a:r>
              <a:rPr lang="en-US" b="1" dirty="0" smtClean="0">
                <a:latin typeface="+mn-lt"/>
              </a:rPr>
              <a:t>           8(86375) 21-7-40,</a:t>
            </a:r>
          </a:p>
          <a:p>
            <a:r>
              <a:rPr lang="en-US" b="1" dirty="0">
                <a:latin typeface="+mn-lt"/>
              </a:rPr>
              <a:t> </a:t>
            </a:r>
            <a:r>
              <a:rPr lang="en-US" b="1" dirty="0" smtClean="0">
                <a:latin typeface="+mn-lt"/>
              </a:rPr>
              <a:t>          8(86375) 21-8-59</a:t>
            </a:r>
            <a:r>
              <a:rPr lang="ru-RU" b="1" dirty="0" smtClean="0">
                <a:latin typeface="+mn-lt"/>
              </a:rPr>
              <a:t>.</a:t>
            </a:r>
            <a:endParaRPr lang="ru-RU" b="1" dirty="0">
              <a:latin typeface="+mn-lt"/>
            </a:endParaRPr>
          </a:p>
          <a:p>
            <a:r>
              <a:rPr lang="ru-RU" b="1" dirty="0" smtClean="0">
                <a:latin typeface="+mn-lt"/>
              </a:rPr>
              <a:t>E-</a:t>
            </a:r>
            <a:r>
              <a:rPr lang="ru-RU" b="1" dirty="0" err="1" smtClean="0">
                <a:latin typeface="+mn-lt"/>
              </a:rPr>
              <a:t>mail</a:t>
            </a:r>
            <a:r>
              <a:rPr lang="ru-RU" b="1" dirty="0">
                <a:latin typeface="+mn-lt"/>
              </a:rPr>
              <a:t>: </a:t>
            </a:r>
            <a:r>
              <a:rPr lang="en-US" b="1" dirty="0" smtClean="0">
                <a:latin typeface="+mn-lt"/>
                <a:hlinkClick r:id="rId2"/>
              </a:rPr>
              <a:t>sp29309</a:t>
            </a:r>
            <a:r>
              <a:rPr lang="ru-RU" b="1" dirty="0" smtClean="0">
                <a:latin typeface="+mn-lt"/>
                <a:hlinkClick r:id="rId2"/>
              </a:rPr>
              <a:t>@</a:t>
            </a:r>
            <a:r>
              <a:rPr lang="ru-RU" b="1" dirty="0" err="1" smtClean="0">
                <a:latin typeface="+mn-lt"/>
                <a:hlinkClick r:id="rId2"/>
              </a:rPr>
              <a:t>don</a:t>
            </a:r>
            <a:r>
              <a:rPr lang="en-US" b="1" dirty="0" err="1" smtClean="0">
                <a:latin typeface="+mn-lt"/>
                <a:hlinkClick r:id="rId2"/>
              </a:rPr>
              <a:t>pac</a:t>
            </a:r>
            <a:r>
              <a:rPr lang="ru-RU" b="1" dirty="0" smtClean="0">
                <a:latin typeface="+mn-lt"/>
                <a:hlinkClick r:id="rId2"/>
              </a:rPr>
              <a:t>.</a:t>
            </a:r>
            <a:r>
              <a:rPr lang="ru-RU" b="1" dirty="0" err="1" smtClean="0">
                <a:latin typeface="+mn-lt"/>
                <a:hlinkClick r:id="rId2"/>
              </a:rPr>
              <a:t>ru</a:t>
            </a:r>
            <a:endParaRPr lang="en-US" b="1" dirty="0" smtClean="0">
              <a:latin typeface="+mn-lt"/>
            </a:endParaRPr>
          </a:p>
          <a:p>
            <a:endParaRPr lang="ru-RU" dirty="0">
              <a:latin typeface="+mn-lt"/>
            </a:endParaRPr>
          </a:p>
          <a:p>
            <a:pPr algn="ctr"/>
            <a:r>
              <a:rPr lang="ru-RU" b="1" dirty="0">
                <a:latin typeface="+mn-lt"/>
              </a:rPr>
              <a:t>График (режим) работы:</a:t>
            </a:r>
          </a:p>
          <a:p>
            <a:pPr algn="ctr"/>
            <a:r>
              <a:rPr lang="ru-RU" b="1" dirty="0">
                <a:latin typeface="+mn-lt"/>
              </a:rPr>
              <a:t>понедельник </a:t>
            </a:r>
            <a:r>
              <a:rPr lang="ru-RU" b="1" dirty="0" smtClean="0">
                <a:latin typeface="+mn-lt"/>
              </a:rPr>
              <a:t>–пятница </a:t>
            </a:r>
            <a:r>
              <a:rPr lang="ru-RU" b="1" dirty="0">
                <a:latin typeface="+mn-lt"/>
              </a:rPr>
              <a:t>– </a:t>
            </a:r>
            <a:r>
              <a:rPr lang="en-US" b="1" dirty="0" smtClean="0">
                <a:latin typeface="+mn-lt"/>
              </a:rPr>
              <a:t>8</a:t>
            </a:r>
            <a:r>
              <a:rPr lang="ru-RU" b="1" dirty="0" smtClean="0">
                <a:latin typeface="+mn-lt"/>
              </a:rPr>
              <a:t>.00 </a:t>
            </a:r>
            <a:r>
              <a:rPr lang="ru-RU" b="1" dirty="0">
                <a:latin typeface="+mn-lt"/>
              </a:rPr>
              <a:t>– </a:t>
            </a:r>
            <a:r>
              <a:rPr lang="ru-RU" b="1" dirty="0" smtClean="0">
                <a:latin typeface="+mn-lt"/>
              </a:rPr>
              <a:t>16.</a:t>
            </a:r>
            <a:r>
              <a:rPr lang="en-US" b="1" dirty="0" smtClean="0">
                <a:latin typeface="+mn-lt"/>
              </a:rPr>
              <a:t>00</a:t>
            </a:r>
            <a:r>
              <a:rPr lang="ru-RU" b="1" dirty="0" smtClean="0">
                <a:latin typeface="+mn-lt"/>
              </a:rPr>
              <a:t>;</a:t>
            </a:r>
            <a:endParaRPr lang="ru-RU" b="1" dirty="0">
              <a:latin typeface="+mn-lt"/>
            </a:endParaRPr>
          </a:p>
          <a:p>
            <a:pPr algn="ctr"/>
            <a:r>
              <a:rPr lang="ru-RU" b="1" dirty="0" smtClean="0">
                <a:latin typeface="+mn-lt"/>
              </a:rPr>
              <a:t>перерыв </a:t>
            </a:r>
            <a:r>
              <a:rPr lang="ru-RU" b="1" dirty="0">
                <a:latin typeface="+mn-lt"/>
              </a:rPr>
              <a:t>– </a:t>
            </a:r>
            <a:r>
              <a:rPr lang="ru-RU" b="1" dirty="0" smtClean="0">
                <a:latin typeface="+mn-lt"/>
              </a:rPr>
              <a:t>1</a:t>
            </a:r>
            <a:r>
              <a:rPr lang="en-US" b="1" dirty="0" smtClean="0">
                <a:latin typeface="+mn-lt"/>
              </a:rPr>
              <a:t>2</a:t>
            </a:r>
            <a:r>
              <a:rPr lang="ru-RU" b="1" dirty="0" smtClean="0">
                <a:latin typeface="+mn-lt"/>
              </a:rPr>
              <a:t>.00 </a:t>
            </a:r>
            <a:r>
              <a:rPr lang="ru-RU" b="1" dirty="0">
                <a:latin typeface="+mn-lt"/>
              </a:rPr>
              <a:t>– </a:t>
            </a:r>
            <a:r>
              <a:rPr lang="ru-RU" b="1" dirty="0" smtClean="0">
                <a:latin typeface="+mn-lt"/>
              </a:rPr>
              <a:t>1</a:t>
            </a:r>
            <a:r>
              <a:rPr lang="en-US" b="1" dirty="0">
                <a:latin typeface="+mn-lt"/>
              </a:rPr>
              <a:t>3</a:t>
            </a:r>
            <a:r>
              <a:rPr lang="ru-RU" b="1" dirty="0" smtClean="0">
                <a:latin typeface="+mn-lt"/>
              </a:rPr>
              <a:t>.</a:t>
            </a:r>
            <a:r>
              <a:rPr lang="en-US" b="1" dirty="0" smtClean="0">
                <a:latin typeface="+mn-lt"/>
              </a:rPr>
              <a:t>00</a:t>
            </a:r>
            <a:r>
              <a:rPr lang="ru-RU" b="1" dirty="0" smtClean="0">
                <a:latin typeface="+mn-lt"/>
              </a:rPr>
              <a:t>.</a:t>
            </a:r>
            <a:endParaRPr lang="ru-RU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604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2447764" y="0"/>
            <a:ext cx="4572508" cy="2996952"/>
          </a:xfrm>
          <a:prstGeom prst="downArrowCallout">
            <a:avLst>
              <a:gd name="adj1" fmla="val 25000"/>
              <a:gd name="adj2" fmla="val 25000"/>
              <a:gd name="adj3" fmla="val 12975"/>
              <a:gd name="adj4" fmla="val 7500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Основные направления бюджетной и налоговой политики Красноармейского сельского поселения на 2018-2020 годы (Постановление </a:t>
            </a:r>
            <a:r>
              <a:rPr lang="ru-RU" b="1" dirty="0"/>
              <a:t>Администрации Красноармейского сельского поселения  </a:t>
            </a:r>
            <a:r>
              <a:rPr lang="ru-RU" b="1" dirty="0" smtClean="0"/>
              <a:t>Орловского района от 25.09.2017  №192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Выноска со стрелкой вправо 2"/>
          <p:cNvSpPr/>
          <p:nvPr/>
        </p:nvSpPr>
        <p:spPr>
          <a:xfrm>
            <a:off x="0" y="2492896"/>
            <a:ext cx="3347864" cy="3312368"/>
          </a:xfrm>
          <a:prstGeom prst="rightArrowCallout">
            <a:avLst/>
          </a:prstGeom>
          <a:solidFill>
            <a:srgbClr val="3333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Прогноз социально-экономического развития Красноармейского сельского поселения Орловского района на 2016-2018 годы </a:t>
            </a:r>
            <a:endParaRPr lang="ru-RU" b="1" dirty="0"/>
          </a:p>
        </p:txBody>
      </p:sp>
      <p:sp>
        <p:nvSpPr>
          <p:cNvPr id="4" name="Выноска со стрелкой влево 3"/>
          <p:cNvSpPr/>
          <p:nvPr/>
        </p:nvSpPr>
        <p:spPr>
          <a:xfrm>
            <a:off x="6084168" y="2708920"/>
            <a:ext cx="3059832" cy="3384376"/>
          </a:xfrm>
          <a:prstGeom prst="leftArrowCallout">
            <a:avLst/>
          </a:prstGeom>
          <a:solidFill>
            <a:srgbClr val="FF006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Муниципальные программы Красноармейского сельского поселения Орловского района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3131840" y="2996952"/>
            <a:ext cx="3024336" cy="3528392"/>
          </a:xfrm>
          <a:prstGeom prst="ellipse">
            <a:avLst/>
          </a:prstGeom>
          <a:solidFill>
            <a:srgbClr val="00B05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Основа формирования проекта бюджета Красноармейского сельского поселения Орловского района на 2018 год и на плановый период 2019-2020 годов</a:t>
            </a:r>
            <a:endParaRPr lang="ru-RU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8569325" cy="792163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00B050"/>
                </a:solidFill>
                <a:latin typeface="Arial" charset="0"/>
              </a:rPr>
              <a:t>Основные параметры бюджета Красноармейского сельского поселения на 2018 год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908050"/>
            <a:ext cx="8748713" cy="5689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395288" y="1557338"/>
            <a:ext cx="3598862" cy="647525"/>
          </a:xfrm>
          <a:prstGeom prst="rect">
            <a:avLst/>
          </a:prstGeom>
          <a:solidFill>
            <a:srgbClr val="E32FCE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Налог на доходы</a:t>
            </a:r>
            <a:r>
              <a:rPr lang="en-US" sz="1200" dirty="0"/>
              <a:t> </a:t>
            </a:r>
            <a:r>
              <a:rPr lang="ru-RU" sz="1200" dirty="0"/>
              <a:t>физических лиц</a:t>
            </a:r>
          </a:p>
          <a:p>
            <a:pPr algn="ctr"/>
            <a:r>
              <a:rPr lang="ru-RU" sz="1200" dirty="0" smtClean="0"/>
              <a:t>1529,6</a:t>
            </a:r>
            <a:endParaRPr lang="ru-RU" sz="1200" dirty="0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413698" y="2335808"/>
            <a:ext cx="3564695" cy="972108"/>
          </a:xfrm>
          <a:prstGeom prst="rect">
            <a:avLst/>
          </a:prstGeom>
          <a:solidFill>
            <a:srgbClr val="CC99FF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Единый сельскохозяйственный налог</a:t>
            </a:r>
          </a:p>
          <a:p>
            <a:pPr algn="ctr"/>
            <a:r>
              <a:rPr lang="ru-RU" sz="1200" dirty="0" smtClean="0"/>
              <a:t>3089,6</a:t>
            </a:r>
            <a:endParaRPr lang="ru-RU" sz="1200" dirty="0"/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755650" y="1052513"/>
            <a:ext cx="20875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Доходы бюджета 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15064,6</a:t>
            </a:r>
            <a:endParaRPr lang="ru-RU" sz="1400" dirty="0"/>
          </a:p>
        </p:txBody>
      </p:sp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6011863" y="1052513"/>
            <a:ext cx="19446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Расходы бюджета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15064,6</a:t>
            </a:r>
            <a:endParaRPr lang="ru-RU" sz="1200" dirty="0">
              <a:solidFill>
                <a:schemeClr val="hlink"/>
              </a:solidFill>
            </a:endParaRPr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5076825" y="1557338"/>
            <a:ext cx="3598863" cy="4315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Общегосударственные вопросы</a:t>
            </a:r>
            <a:endParaRPr lang="ru-RU" sz="1200" dirty="0"/>
          </a:p>
          <a:p>
            <a:pPr algn="ctr"/>
            <a:r>
              <a:rPr lang="ru-RU" sz="1200" dirty="0" smtClean="0"/>
              <a:t>5300,5</a:t>
            </a:r>
            <a:endParaRPr lang="ru-RU" sz="1200" dirty="0"/>
          </a:p>
        </p:txBody>
      </p:sp>
      <p:sp>
        <p:nvSpPr>
          <p:cNvPr id="14346" name="Rectangle 11"/>
          <p:cNvSpPr>
            <a:spLocks noChangeArrowheads="1"/>
          </p:cNvSpPr>
          <p:nvPr/>
        </p:nvSpPr>
        <p:spPr bwMode="auto">
          <a:xfrm>
            <a:off x="5081513" y="4581723"/>
            <a:ext cx="3598863" cy="576065"/>
          </a:xfrm>
          <a:prstGeom prst="rect">
            <a:avLst/>
          </a:prstGeom>
          <a:solidFill>
            <a:srgbClr val="00B05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Культура </a:t>
            </a:r>
            <a:endParaRPr lang="ru-RU" sz="1200" dirty="0"/>
          </a:p>
          <a:p>
            <a:pPr algn="ctr"/>
            <a:r>
              <a:rPr lang="ru-RU" sz="1200" dirty="0" smtClean="0"/>
              <a:t>5117,0</a:t>
            </a:r>
            <a:endParaRPr lang="ru-RU" sz="1200" dirty="0"/>
          </a:p>
        </p:txBody>
      </p:sp>
      <p:sp>
        <p:nvSpPr>
          <p:cNvPr id="14348" name="Rectangle 13"/>
          <p:cNvSpPr>
            <a:spLocks noChangeArrowheads="1"/>
          </p:cNvSpPr>
          <p:nvPr/>
        </p:nvSpPr>
        <p:spPr bwMode="auto">
          <a:xfrm>
            <a:off x="5076825" y="3392996"/>
            <a:ext cx="3598863" cy="539713"/>
          </a:xfrm>
          <a:prstGeom prst="rect">
            <a:avLst/>
          </a:prstGeom>
          <a:solidFill>
            <a:srgbClr val="FF6699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err="1" smtClean="0"/>
              <a:t>Жилищно</a:t>
            </a:r>
            <a:r>
              <a:rPr lang="ru-RU" sz="1200" dirty="0" smtClean="0"/>
              <a:t> – </a:t>
            </a:r>
            <a:r>
              <a:rPr lang="ru-RU" sz="1200" dirty="0"/>
              <a:t>коммунальное</a:t>
            </a:r>
            <a:r>
              <a:rPr lang="en-US" sz="1200" dirty="0"/>
              <a:t> </a:t>
            </a:r>
            <a:r>
              <a:rPr lang="ru-RU" sz="1200" dirty="0"/>
              <a:t>хозяйство</a:t>
            </a:r>
          </a:p>
          <a:p>
            <a:pPr algn="ctr"/>
            <a:r>
              <a:rPr lang="ru-RU" sz="1200" dirty="0" smtClean="0"/>
              <a:t>4142,4</a:t>
            </a:r>
            <a:endParaRPr lang="ru-RU" sz="1200" dirty="0"/>
          </a:p>
        </p:txBody>
      </p:sp>
      <p:sp>
        <p:nvSpPr>
          <p:cNvPr id="14349" name="Rectangle 14"/>
          <p:cNvSpPr>
            <a:spLocks noChangeArrowheads="1"/>
          </p:cNvSpPr>
          <p:nvPr/>
        </p:nvSpPr>
        <p:spPr bwMode="auto">
          <a:xfrm>
            <a:off x="5081513" y="5228294"/>
            <a:ext cx="3598863" cy="485874"/>
          </a:xfrm>
          <a:prstGeom prst="rect">
            <a:avLst/>
          </a:prstGeom>
          <a:solidFill>
            <a:srgbClr val="993366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Социальная политика</a:t>
            </a:r>
            <a:endParaRPr lang="ru-RU" sz="1200" dirty="0"/>
          </a:p>
          <a:p>
            <a:pPr algn="ctr"/>
            <a:r>
              <a:rPr lang="ru-RU" sz="1200" dirty="0" smtClean="0"/>
              <a:t>139,9</a:t>
            </a:r>
            <a:endParaRPr lang="ru-RU" sz="1200" dirty="0"/>
          </a:p>
        </p:txBody>
      </p: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5068885" y="4005065"/>
            <a:ext cx="3598863" cy="539750"/>
          </a:xfrm>
          <a:prstGeom prst="rect">
            <a:avLst/>
          </a:prstGeom>
          <a:solidFill>
            <a:srgbClr val="2FA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О</a:t>
            </a:r>
            <a:r>
              <a:rPr lang="ru-RU" sz="1200" dirty="0" smtClean="0"/>
              <a:t>бразование</a:t>
            </a:r>
            <a:endParaRPr lang="ru-RU" sz="1200" dirty="0"/>
          </a:p>
          <a:p>
            <a:pPr algn="ctr"/>
            <a:r>
              <a:rPr lang="ru-RU" sz="1200" dirty="0" smtClean="0"/>
              <a:t>30,0</a:t>
            </a:r>
            <a:endParaRPr lang="ru-RU" sz="1200" dirty="0"/>
          </a:p>
        </p:txBody>
      </p:sp>
      <p:sp>
        <p:nvSpPr>
          <p:cNvPr id="14351" name="Rectangle 16"/>
          <p:cNvSpPr>
            <a:spLocks noChangeArrowheads="1"/>
          </p:cNvSpPr>
          <p:nvPr/>
        </p:nvSpPr>
        <p:spPr bwMode="auto">
          <a:xfrm>
            <a:off x="5081513" y="2696729"/>
            <a:ext cx="3598863" cy="611187"/>
          </a:xfrm>
          <a:prstGeom prst="rect">
            <a:avLst/>
          </a:prstGeom>
          <a:solidFill>
            <a:srgbClr val="E32FCE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безопасность и </a:t>
            </a:r>
          </a:p>
          <a:p>
            <a:pPr algn="ctr"/>
            <a:r>
              <a:rPr lang="ru-RU" sz="1200" dirty="0" smtClean="0"/>
              <a:t>правоохранительная деятельность</a:t>
            </a:r>
            <a:endParaRPr lang="ru-RU" sz="1200" dirty="0"/>
          </a:p>
          <a:p>
            <a:pPr algn="ctr"/>
            <a:r>
              <a:rPr lang="ru-RU" sz="1200" dirty="0" smtClean="0"/>
              <a:t>68,8</a:t>
            </a:r>
            <a:endParaRPr lang="ru-RU" sz="1200" dirty="0"/>
          </a:p>
        </p:txBody>
      </p:sp>
      <p:sp>
        <p:nvSpPr>
          <p:cNvPr id="14352" name="Rectangle 17"/>
          <p:cNvSpPr>
            <a:spLocks noChangeArrowheads="1"/>
          </p:cNvSpPr>
          <p:nvPr/>
        </p:nvSpPr>
        <p:spPr bwMode="auto">
          <a:xfrm>
            <a:off x="7740650" y="1196975"/>
            <a:ext cx="1079500" cy="288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b="1">
                <a:solidFill>
                  <a:schemeClr val="hlink"/>
                </a:solidFill>
              </a:rPr>
              <a:t>Тыс.</a:t>
            </a:r>
            <a:r>
              <a:rPr lang="en-US" sz="1000" b="1">
                <a:solidFill>
                  <a:schemeClr val="hlink"/>
                </a:solidFill>
              </a:rPr>
              <a:t> </a:t>
            </a:r>
            <a:r>
              <a:rPr lang="ru-RU" sz="1000" b="1">
                <a:solidFill>
                  <a:schemeClr val="hlink"/>
                </a:solidFill>
              </a:rPr>
              <a:t>рублей.</a:t>
            </a:r>
          </a:p>
        </p:txBody>
      </p:sp>
      <p:sp>
        <p:nvSpPr>
          <p:cNvPr id="14353" name="Rectangle 13"/>
          <p:cNvSpPr>
            <a:spLocks noChangeArrowheads="1"/>
          </p:cNvSpPr>
          <p:nvPr/>
        </p:nvSpPr>
        <p:spPr bwMode="auto">
          <a:xfrm>
            <a:off x="395288" y="3392997"/>
            <a:ext cx="3600450" cy="612068"/>
          </a:xfrm>
          <a:prstGeom prst="rect">
            <a:avLst/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Налог на имущество физических лиц</a:t>
            </a:r>
            <a:endParaRPr lang="ru-RU" sz="1200" dirty="0"/>
          </a:p>
          <a:p>
            <a:pPr algn="ctr"/>
            <a:r>
              <a:rPr lang="ru-RU" sz="1200" dirty="0" smtClean="0"/>
              <a:t>291,2</a:t>
            </a:r>
            <a:endParaRPr lang="ru-RU" sz="1200" dirty="0"/>
          </a:p>
        </p:txBody>
      </p:sp>
      <p:sp>
        <p:nvSpPr>
          <p:cNvPr id="14354" name="Rectangle 11"/>
          <p:cNvSpPr>
            <a:spLocks noChangeArrowheads="1"/>
          </p:cNvSpPr>
          <p:nvPr/>
        </p:nvSpPr>
        <p:spPr bwMode="auto">
          <a:xfrm>
            <a:off x="395288" y="4797152"/>
            <a:ext cx="3598862" cy="360636"/>
          </a:xfrm>
          <a:prstGeom prst="rect">
            <a:avLst/>
          </a:prstGeom>
          <a:solidFill>
            <a:srgbClr val="99FF99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Государственная пошлина</a:t>
            </a:r>
            <a:endParaRPr lang="ru-RU" sz="1200" dirty="0"/>
          </a:p>
          <a:p>
            <a:pPr algn="ctr"/>
            <a:r>
              <a:rPr lang="ru-RU" sz="1200" dirty="0" smtClean="0"/>
              <a:t>50,5</a:t>
            </a:r>
            <a:endParaRPr lang="ru-RU" sz="1200" dirty="0"/>
          </a:p>
        </p:txBody>
      </p:sp>
      <p:sp>
        <p:nvSpPr>
          <p:cNvPr id="14355" name="Rectangle 10"/>
          <p:cNvSpPr>
            <a:spLocks noChangeArrowheads="1"/>
          </p:cNvSpPr>
          <p:nvPr/>
        </p:nvSpPr>
        <p:spPr bwMode="auto">
          <a:xfrm>
            <a:off x="429652" y="5301208"/>
            <a:ext cx="3598862" cy="50428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Неналоговые доходы</a:t>
            </a:r>
          </a:p>
          <a:p>
            <a:pPr algn="ctr"/>
            <a:r>
              <a:rPr lang="ru-RU" sz="1200" dirty="0" smtClean="0"/>
              <a:t>191,2</a:t>
            </a:r>
            <a:endParaRPr lang="ru-RU" sz="1200" dirty="0"/>
          </a:p>
        </p:txBody>
      </p:sp>
      <p:sp>
        <p:nvSpPr>
          <p:cNvPr id="14356" name="Rectangle 15"/>
          <p:cNvSpPr>
            <a:spLocks noChangeArrowheads="1"/>
          </p:cNvSpPr>
          <p:nvPr/>
        </p:nvSpPr>
        <p:spPr bwMode="auto">
          <a:xfrm>
            <a:off x="395288" y="5876925"/>
            <a:ext cx="3633226" cy="576263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300" dirty="0"/>
              <a:t>Финансовая помощь</a:t>
            </a:r>
            <a:r>
              <a:rPr lang="en-US" sz="1300" dirty="0"/>
              <a:t> </a:t>
            </a:r>
            <a:r>
              <a:rPr lang="ru-RU" sz="1300" dirty="0"/>
              <a:t>из областного бюджета</a:t>
            </a:r>
            <a:r>
              <a:rPr lang="ru-RU" sz="1400" dirty="0"/>
              <a:t> </a:t>
            </a:r>
          </a:p>
          <a:p>
            <a:pPr algn="ctr"/>
            <a:r>
              <a:rPr lang="ru-RU" sz="1400" dirty="0" smtClean="0"/>
              <a:t>8012,0</a:t>
            </a:r>
            <a:endParaRPr lang="ru-RU" sz="1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288" y="4149080"/>
            <a:ext cx="3598862" cy="5578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Земельный налог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1900,5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76825" y="2083780"/>
            <a:ext cx="3598863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Национальная 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оборона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173,3 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5067721" y="5877123"/>
            <a:ext cx="3598863" cy="576065"/>
          </a:xfrm>
          <a:prstGeom prst="rect">
            <a:avLst/>
          </a:prstGeom>
          <a:solidFill>
            <a:srgbClr val="FF00FF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Физическая культура и спорт</a:t>
            </a:r>
            <a:endParaRPr lang="ru-RU" sz="1200" dirty="0"/>
          </a:p>
          <a:p>
            <a:pPr algn="ctr"/>
            <a:r>
              <a:rPr lang="ru-RU" sz="1200" dirty="0" smtClean="0"/>
              <a:t>92,7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Динамика доходов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бюджета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Красноармейского сельского поселения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</a:t>
            </a:r>
            <a:r>
              <a:rPr lang="ru-RU" sz="1600" dirty="0"/>
              <a:t>. </a:t>
            </a:r>
            <a:r>
              <a:rPr lang="ru-RU" sz="1600" dirty="0" smtClean="0"/>
              <a:t>рублей</a:t>
            </a:r>
            <a:r>
              <a:rPr lang="en-US" sz="1600" dirty="0" smtClean="0"/>
              <a:t>)</a:t>
            </a:r>
            <a:endParaRPr lang="ru-RU" sz="1600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6997848"/>
              </p:ext>
            </p:extLst>
          </p:nvPr>
        </p:nvGraphicFramePr>
        <p:xfrm>
          <a:off x="1475656" y="1556792"/>
          <a:ext cx="64807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Структура собственных доходов бюджета</a:t>
            </a:r>
            <a: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  <a:t/>
            </a:r>
            <a:b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Красноармейского сельского поселения в 2018 году</a:t>
            </a:r>
            <a:r>
              <a:rPr lang="ru-RU" sz="1800" b="1" dirty="0" smtClean="0">
                <a:latin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</a:rPr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512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5051385"/>
              </p:ext>
            </p:extLst>
          </p:nvPr>
        </p:nvGraphicFramePr>
        <p:xfrm>
          <a:off x="981075" y="1052513"/>
          <a:ext cx="5668963" cy="540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90" name="Лист" r:id="rId3" imgW="5429385" imgH="5172075" progId="Excel.Sheet.8">
                  <p:embed/>
                </p:oleObj>
              </mc:Choice>
              <mc:Fallback>
                <p:oleObj name="Лист" r:id="rId3" imgW="5429385" imgH="5172075" progId="Excel.Sheet.8">
                  <p:embed/>
                  <p:pic>
                    <p:nvPicPr>
                      <p:cNvPr id="0" name="Picture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1052513"/>
                        <a:ext cx="5668963" cy="5400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7845811"/>
              </p:ext>
            </p:extLst>
          </p:nvPr>
        </p:nvGraphicFramePr>
        <p:xfrm>
          <a:off x="5724525" y="1773238"/>
          <a:ext cx="3095625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91" name="Лист" r:id="rId5" imgW="2447857" imgH="1533615" progId="Excel.Sheet.12">
                  <p:embed/>
                </p:oleObj>
              </mc:Choice>
              <mc:Fallback>
                <p:oleObj name="Лист" r:id="rId5" imgW="2447857" imgH="153361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24525" y="1773238"/>
                        <a:ext cx="3095625" cy="358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</a:rPr>
              <a:t>Динамика поступлений налога на доходы физических лиц 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</a:rPr>
              <a:t/>
            </a:r>
            <a:br>
              <a:rPr lang="ru-RU" sz="2000" dirty="0" smtClean="0">
                <a:solidFill>
                  <a:srgbClr val="7030A0"/>
                </a:solidFill>
                <a:latin typeface="Times New Roman" pitchFamily="18" charset="0"/>
              </a:rPr>
            </a:b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</a:rPr>
              <a:t>в части бюджета Красноармейского </a:t>
            </a:r>
            <a:r>
              <a:rPr lang="ru-RU" sz="2000" b="1" smtClean="0">
                <a:solidFill>
                  <a:srgbClr val="7030A0"/>
                </a:solidFill>
                <a:latin typeface="Times New Roman" pitchFamily="18" charset="0"/>
              </a:rPr>
              <a:t>сельского поселения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</a:rPr>
              <a:t/>
            </a:r>
            <a:br>
              <a:rPr lang="en-US" sz="2400" b="1" dirty="0" smtClean="0">
                <a:solidFill>
                  <a:srgbClr val="C00000"/>
                </a:solidFill>
                <a:latin typeface="Times New Roman" pitchFamily="18" charset="0"/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4677402"/>
              </p:ext>
            </p:extLst>
          </p:nvPr>
        </p:nvGraphicFramePr>
        <p:xfrm>
          <a:off x="971600" y="1600201"/>
          <a:ext cx="7715200" cy="341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569447"/>
              </p:ext>
            </p:extLst>
          </p:nvPr>
        </p:nvGraphicFramePr>
        <p:xfrm>
          <a:off x="1331638" y="5589240"/>
          <a:ext cx="5616627" cy="455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9015"/>
                <a:gridCol w="1013194"/>
                <a:gridCol w="770910"/>
                <a:gridCol w="957283"/>
                <a:gridCol w="936104"/>
                <a:gridCol w="1080121"/>
              </a:tblGrid>
              <a:tr h="2782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факт </a:t>
                      </a:r>
                      <a:r>
                        <a:rPr lang="ru-RU" sz="1100" u="none" strike="noStrike" dirty="0" smtClean="0">
                          <a:effectLst/>
                        </a:rPr>
                        <a:t>2015 </a:t>
                      </a:r>
                      <a:r>
                        <a:rPr lang="ru-RU" sz="1100" u="none" strike="noStrike" dirty="0">
                          <a:effectLst/>
                        </a:rPr>
                        <a:t>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факт </a:t>
                      </a:r>
                      <a:r>
                        <a:rPr lang="ru-RU" sz="1100" u="none" strike="noStrike" dirty="0" smtClean="0">
                          <a:effectLst/>
                        </a:rPr>
                        <a:t>2016 </a:t>
                      </a:r>
                      <a:r>
                        <a:rPr lang="ru-RU" sz="1100" u="none" strike="noStrike" dirty="0">
                          <a:effectLst/>
                        </a:rPr>
                        <a:t>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план </a:t>
                      </a:r>
                      <a:r>
                        <a:rPr lang="ru-RU" sz="1100" u="none" strike="noStrike" dirty="0" smtClean="0">
                          <a:effectLst/>
                        </a:rPr>
                        <a:t>2017 </a:t>
                      </a:r>
                      <a:r>
                        <a:rPr lang="ru-RU" sz="1100" u="none" strike="noStrike" dirty="0">
                          <a:effectLst/>
                        </a:rPr>
                        <a:t>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проект </a:t>
                      </a:r>
                      <a:r>
                        <a:rPr lang="ru-RU" sz="1100" u="none" strike="noStrike" dirty="0" smtClean="0">
                          <a:effectLst/>
                        </a:rPr>
                        <a:t>2018 </a:t>
                      </a:r>
                      <a:r>
                        <a:rPr lang="ru-RU" sz="1100" u="none" strike="noStrike" dirty="0">
                          <a:effectLst/>
                        </a:rPr>
                        <a:t>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проект </a:t>
                      </a:r>
                      <a:r>
                        <a:rPr lang="ru-RU" sz="1100" u="none" strike="noStrike" dirty="0" smtClean="0">
                          <a:effectLst/>
                        </a:rPr>
                        <a:t>2019 </a:t>
                      </a:r>
                      <a:r>
                        <a:rPr lang="ru-RU" sz="1100" u="none" strike="noStrike" dirty="0">
                          <a:effectLst/>
                        </a:rPr>
                        <a:t>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проект </a:t>
                      </a:r>
                      <a:r>
                        <a:rPr lang="ru-RU" sz="1100" u="none" strike="noStrike" dirty="0" smtClean="0">
                          <a:effectLst/>
                        </a:rPr>
                        <a:t>2019 </a:t>
                      </a:r>
                      <a:r>
                        <a:rPr lang="ru-RU" sz="1100" u="none" strike="noStrike" dirty="0">
                          <a:effectLst/>
                        </a:rPr>
                        <a:t>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53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2489,7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2654,3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1468,0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1529,6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1264,7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3341,7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E32FCE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ДОТАЦИЯ ИЗ ОБЛАСТНОГО БЮДЖЕТА</a:t>
            </a:r>
            <a:endParaRPr lang="ru-RU" b="1" dirty="0">
              <a:solidFill>
                <a:schemeClr val="tx1"/>
              </a:solidFill>
              <a:latin typeface="Century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91502985"/>
              </p:ext>
            </p:extLst>
          </p:nvPr>
        </p:nvGraphicFramePr>
        <p:xfrm>
          <a:off x="611560" y="2060848"/>
          <a:ext cx="792088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7963430"/>
              </p:ext>
            </p:extLst>
          </p:nvPr>
        </p:nvGraphicFramePr>
        <p:xfrm>
          <a:off x="1122761" y="2121030"/>
          <a:ext cx="7272808" cy="354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267744" y="5445224"/>
            <a:ext cx="4550795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2018 г</a:t>
            </a:r>
            <a:r>
              <a:rPr lang="ru-RU" b="1" dirty="0"/>
              <a:t>	</a:t>
            </a:r>
            <a:r>
              <a:rPr lang="ru-RU" b="1" dirty="0" smtClean="0"/>
              <a:t>             2019 г               2020 </a:t>
            </a:r>
            <a:r>
              <a:rPr lang="ru-RU" b="1" dirty="0"/>
              <a:t>г</a:t>
            </a:r>
          </a:p>
          <a:p>
            <a:r>
              <a:rPr lang="ru-RU" sz="1600" dirty="0" smtClean="0"/>
              <a:t>6554,1</a:t>
            </a:r>
            <a:r>
              <a:rPr lang="ru-RU" sz="1600" dirty="0"/>
              <a:t>	</a:t>
            </a:r>
            <a:r>
              <a:rPr lang="ru-RU" sz="1600" dirty="0" smtClean="0"/>
              <a:t>              6319,5                  5687,6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020272" y="1988840"/>
            <a:ext cx="136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1224136"/>
          </a:xfrm>
          <a:solidFill>
            <a:srgbClr val="E32FCE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/>
              <a:t>Динамика расходов бюджета Красноармейского сельского поселения в 2018-2020 годах</a:t>
            </a:r>
          </a:p>
        </p:txBody>
      </p:sp>
      <p:sp>
        <p:nvSpPr>
          <p:cNvPr id="2" name="Прямоугольник 1"/>
          <p:cNvSpPr/>
          <p:nvPr/>
        </p:nvSpPr>
        <p:spPr>
          <a:xfrm flipH="1">
            <a:off x="7020272" y="1772817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621647"/>
              </p:ext>
            </p:extLst>
          </p:nvPr>
        </p:nvGraphicFramePr>
        <p:xfrm>
          <a:off x="1122761" y="2121030"/>
          <a:ext cx="7272808" cy="354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66"/>
                </a:solidFill>
                <a:latin typeface="Cambria" pitchFamily="18" charset="0"/>
              </a:rPr>
              <a:t>Структура муниципальных программ Красноармейского сельского поселения на 2018 год</a:t>
            </a:r>
          </a:p>
        </p:txBody>
      </p:sp>
      <p:sp>
        <p:nvSpPr>
          <p:cNvPr id="3" name="Овал 2"/>
          <p:cNvSpPr/>
          <p:nvPr/>
        </p:nvSpPr>
        <p:spPr>
          <a:xfrm>
            <a:off x="251520" y="1341438"/>
            <a:ext cx="8713788" cy="5516562"/>
          </a:xfrm>
          <a:prstGeom prst="ellipse">
            <a:avLst/>
          </a:prstGeom>
          <a:solidFill>
            <a:srgbClr val="33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/>
              <a:t>ВСЕГО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/>
              <a:t>14783,1 </a:t>
            </a:r>
            <a:r>
              <a:rPr lang="ru-RU" sz="3000" dirty="0"/>
              <a:t>тыс.рублей</a:t>
            </a:r>
          </a:p>
        </p:txBody>
      </p:sp>
      <p:sp>
        <p:nvSpPr>
          <p:cNvPr id="5" name="Овал 4"/>
          <p:cNvSpPr/>
          <p:nvPr/>
        </p:nvSpPr>
        <p:spPr>
          <a:xfrm>
            <a:off x="3348038" y="1412875"/>
            <a:ext cx="3240186" cy="1944688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Социальные программы (5349,6 </a:t>
            </a:r>
            <a:r>
              <a:rPr lang="ru-RU" dirty="0" err="1" smtClean="0"/>
              <a:t>тыс.рублей</a:t>
            </a:r>
            <a:r>
              <a:rPr lang="ru-RU" dirty="0" smtClean="0"/>
              <a:t>- 36,2%)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156176" y="2888692"/>
            <a:ext cx="2592287" cy="194421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Сельское хозяйство </a:t>
            </a:r>
            <a:r>
              <a:rPr lang="ru-RU" sz="1600" dirty="0" smtClean="0"/>
              <a:t>(0,0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8" name="Овал 7"/>
          <p:cNvSpPr/>
          <p:nvPr/>
        </p:nvSpPr>
        <p:spPr>
          <a:xfrm>
            <a:off x="3276266" y="4869160"/>
            <a:ext cx="2664296" cy="1873250"/>
          </a:xfrm>
          <a:prstGeom prst="ellipse">
            <a:avLst/>
          </a:prstGeom>
          <a:solidFill>
            <a:srgbClr val="FF66CC"/>
          </a:solidFill>
          <a:ln>
            <a:solidFill>
              <a:srgbClr val="220B6B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Противодействие преступности и защита от ЧС </a:t>
            </a:r>
            <a:r>
              <a:rPr lang="ru-RU" sz="1600" dirty="0" smtClean="0"/>
              <a:t>(61,8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-0,4%)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539552" y="3933056"/>
            <a:ext cx="2232620" cy="1512169"/>
          </a:xfrm>
          <a:prstGeom prst="ellipse">
            <a:avLst/>
          </a:prstGeom>
          <a:solidFill>
            <a:srgbClr val="66FF33"/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Финансы и муниципальная политика (5199,3тыс.рублей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– </a:t>
            </a:r>
            <a:endParaRPr lang="en-US" sz="16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35,2</a:t>
            </a:r>
            <a:r>
              <a:rPr lang="en-US" sz="1600" dirty="0" smtClean="0"/>
              <a:t> 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11" name="Овал 10"/>
          <p:cNvSpPr/>
          <p:nvPr/>
        </p:nvSpPr>
        <p:spPr>
          <a:xfrm>
            <a:off x="1042988" y="2060575"/>
            <a:ext cx="2305050" cy="1800225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/>
              <a:t>Инфраструк</a:t>
            </a:r>
            <a:r>
              <a:rPr lang="en-US" dirty="0" smtClean="0"/>
              <a:t>-</a:t>
            </a:r>
            <a:r>
              <a:rPr lang="ru-RU" dirty="0" err="1" smtClean="0"/>
              <a:t>турные</a:t>
            </a:r>
            <a:r>
              <a:rPr lang="ru-RU" dirty="0" smtClean="0"/>
              <a:t> </a:t>
            </a:r>
            <a:r>
              <a:rPr lang="ru-RU" sz="1600" dirty="0"/>
              <a:t>программы</a:t>
            </a:r>
            <a:r>
              <a:rPr lang="ru-RU" dirty="0"/>
              <a:t> </a:t>
            </a:r>
            <a:r>
              <a:rPr lang="ru-RU" dirty="0" smtClean="0"/>
              <a:t>(4172,4тыс.рублей</a:t>
            </a:r>
            <a:r>
              <a:rPr lang="en-US" dirty="0" smtClean="0"/>
              <a:t> </a:t>
            </a:r>
            <a:r>
              <a:rPr lang="ru-RU" dirty="0" smtClean="0"/>
              <a:t>-28,2%)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3064</TotalTime>
  <Words>596</Words>
  <Application>Microsoft Office PowerPoint</Application>
  <PresentationFormat>Экран (4:3)</PresentationFormat>
  <Paragraphs>148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Лист</vt:lpstr>
      <vt:lpstr>Проект бюджета Красноармейского сельского поселения на 2018 год и плановый период 2019 и 2020 годов направлен на решение следующих ключевых задач</vt:lpstr>
      <vt:lpstr>Презентация PowerPoint</vt:lpstr>
      <vt:lpstr>Основные параметры бюджета Красноармейского сельского поселения на 2018 год</vt:lpstr>
      <vt:lpstr>Динамика доходов бюджета Красноармейского сельского поселения          (тыс. рублей)</vt:lpstr>
      <vt:lpstr>Структура собственных доходов бюджета Красноармейского сельского поселения в 2018 году        (тыс.рублей)</vt:lpstr>
      <vt:lpstr>Динамика поступлений налога на доходы физических лиц  в части бюджета Красноармейского сельского поселения        (тыс. рублей)</vt:lpstr>
      <vt:lpstr>ДОТАЦИЯ ИЗ ОБЛАСТНОГО БЮДЖЕТА</vt:lpstr>
      <vt:lpstr>Динамика расходов бюджета Красноармейского сельского поселения в 2018-2020 годах</vt:lpstr>
      <vt:lpstr>Структура муниципальных программ Красноармейского сельского поселения на 2018 год</vt:lpstr>
      <vt:lpstr>Доля муниципальных программ в общем объеме расходов, запланированных на реализацию муниципальных программ Красноармейского сельского поселения в 2018 году</vt:lpstr>
      <vt:lpstr>Расходы бюджета Красноармейского сельского поселения, формируемые в рамках муниципальных программ Красноармейского сельского поселения и непрограммные расходы</vt:lpstr>
      <vt:lpstr>Презентация PowerPoint</vt:lpstr>
      <vt:lpstr>Расходы на  Культуру и кинематографию</vt:lpstr>
      <vt:lpstr>Расходы по программе Эффективное управление муниципальными финансами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user</cp:lastModifiedBy>
  <cp:revision>325</cp:revision>
  <cp:lastPrinted>2015-05-06T11:33:19Z</cp:lastPrinted>
  <dcterms:created xsi:type="dcterms:W3CDTF">2012-10-21T15:40:11Z</dcterms:created>
  <dcterms:modified xsi:type="dcterms:W3CDTF">2018-01-17T04:14:10Z</dcterms:modified>
</cp:coreProperties>
</file>