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993366"/>
    <a:srgbClr val="3333FF"/>
    <a:srgbClr val="660033"/>
    <a:srgbClr val="220B6B"/>
    <a:srgbClr val="0000FF"/>
    <a:srgbClr val="66FF33"/>
    <a:srgbClr val="CC66FF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3314199656828254E-2"/>
                  <c:y val="5.68933200970502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2017г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12352.4</c:v>
                </c:pt>
                <c:pt idx="1">
                  <c:v>12728.3</c:v>
                </c:pt>
                <c:pt idx="2">
                  <c:v>12937.2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738624"/>
        <c:axId val="22385408"/>
        <c:axId val="0"/>
      </c:bar3DChart>
      <c:catAx>
        <c:axId val="19738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2385408"/>
        <c:crosses val="autoZero"/>
        <c:auto val="1"/>
        <c:lblAlgn val="ctr"/>
        <c:lblOffset val="100"/>
        <c:noMultiLvlLbl val="0"/>
      </c:catAx>
      <c:valAx>
        <c:axId val="22385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38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2014 г</c:v>
                </c:pt>
                <c:pt idx="1">
                  <c:v>факт 2015 г</c:v>
                </c:pt>
                <c:pt idx="2">
                  <c:v>план 2016 г</c:v>
                </c:pt>
                <c:pt idx="3">
                  <c:v>проект 2017 г</c:v>
                </c:pt>
                <c:pt idx="4">
                  <c:v>проект 2018 г</c:v>
                </c:pt>
                <c:pt idx="5">
                  <c:v>проект 2019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2362.5</c:v>
                </c:pt>
                <c:pt idx="1">
                  <c:v>2489.6999999999998</c:v>
                </c:pt>
                <c:pt idx="2">
                  <c:v>2459.6</c:v>
                </c:pt>
                <c:pt idx="3">
                  <c:v>1468</c:v>
                </c:pt>
                <c:pt idx="4">
                  <c:v>1587.8</c:v>
                </c:pt>
                <c:pt idx="5">
                  <c:v>1700.7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8892544"/>
        <c:axId val="22217856"/>
        <c:axId val="0"/>
      </c:bar3DChart>
      <c:catAx>
        <c:axId val="28892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2217856"/>
        <c:crosses val="autoZero"/>
        <c:auto val="1"/>
        <c:lblAlgn val="ctr"/>
        <c:lblOffset val="100"/>
        <c:noMultiLvlLbl val="0"/>
      </c:catAx>
      <c:valAx>
        <c:axId val="2221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92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388096"/>
        <c:axId val="69791744"/>
        <c:axId val="66118528"/>
      </c:bar3DChart>
      <c:catAx>
        <c:axId val="2238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69791744"/>
        <c:crosses val="autoZero"/>
        <c:auto val="1"/>
        <c:lblAlgn val="ctr"/>
        <c:lblOffset val="100"/>
        <c:noMultiLvlLbl val="0"/>
      </c:catAx>
      <c:valAx>
        <c:axId val="69791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388096"/>
        <c:crosses val="autoZero"/>
        <c:crossBetween val="between"/>
      </c:valAx>
      <c:serAx>
        <c:axId val="6611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6979174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Лист1!$D$7:$F$7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6200.7</c:v>
                </c:pt>
                <c:pt idx="1">
                  <c:v>6335.8</c:v>
                </c:pt>
                <c:pt idx="2">
                  <c:v>6319.5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274048"/>
        <c:axId val="22275584"/>
        <c:axId val="68536960"/>
      </c:bar3DChart>
      <c:catAx>
        <c:axId val="2227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275584"/>
        <c:crosses val="autoZero"/>
        <c:auto val="1"/>
        <c:lblAlgn val="ctr"/>
        <c:lblOffset val="100"/>
        <c:noMultiLvlLbl val="0"/>
      </c:catAx>
      <c:valAx>
        <c:axId val="2227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74048"/>
        <c:crosses val="autoZero"/>
        <c:crossBetween val="between"/>
      </c:valAx>
      <c:serAx>
        <c:axId val="6853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22755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1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2"/>
            <c:invertIfNegative val="0"/>
            <c:bubble3D val="0"/>
            <c:spPr>
              <a:solidFill>
                <a:srgbClr val="220B6B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3700</c:v>
                </c:pt>
                <c:pt idx="1">
                  <c:v>3780.7</c:v>
                </c:pt>
                <c:pt idx="2">
                  <c:v>3913.1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212864"/>
        <c:axId val="30221056"/>
      </c:barChart>
      <c:catAx>
        <c:axId val="30212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0221056"/>
        <c:crosses val="autoZero"/>
        <c:auto val="1"/>
        <c:lblAlgn val="ctr"/>
        <c:lblOffset val="100"/>
        <c:noMultiLvlLbl val="0"/>
      </c:catAx>
      <c:valAx>
        <c:axId val="3022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0212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660033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3447,5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5302.3</c:v>
                </c:pt>
                <c:pt idx="1">
                  <c:v>4476.3</c:v>
                </c:pt>
                <c:pt idx="2">
                  <c:v>4591.3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43840"/>
        <c:axId val="30274304"/>
      </c:barChart>
      <c:catAx>
        <c:axId val="3024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0274304"/>
        <c:crosses val="autoZero"/>
        <c:auto val="1"/>
        <c:lblAlgn val="ctr"/>
        <c:lblOffset val="100"/>
        <c:noMultiLvlLbl val="0"/>
      </c:catAx>
      <c:valAx>
        <c:axId val="3027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24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5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2017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1,5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CC6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43,0 %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20,2  %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9933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1,0 %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30,0 %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2,0 %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1,0 %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0,8 %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0,5 %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12070,9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12154,9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12013,9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281,5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573,4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923,3 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7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8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70202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95586699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sp29309</a:t>
            </a:r>
            <a:r>
              <a:rPr lang="ru-RU" b="1" dirty="0" smtClean="0">
                <a:latin typeface="+mn-lt"/>
                <a:hlinkClick r:id="rId2"/>
              </a:rPr>
              <a:t>@</a:t>
            </a:r>
            <a:r>
              <a:rPr lang="ru-RU" b="1" dirty="0" err="1" smtClean="0">
                <a:latin typeface="+mn-lt"/>
                <a:hlinkClick r:id="rId2"/>
              </a:rPr>
              <a:t>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2017-2019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07.11.2016  №409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chemeClr val="accent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2016-2018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2017 год и на плановый период 2018-2019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2017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chemeClr val="accent5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1468,0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2102,3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12352,4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5443,4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3700,0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2627,4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146,8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0070C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138,8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303,7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70,6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211,1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6374,2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1822,5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92,7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96205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2017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18724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0" name="Лист" r:id="rId3" imgW="5438843" imgH="5181510" progId="Excel.Sheet.8">
                  <p:embed/>
                </p:oleObj>
              </mc:Choice>
              <mc:Fallback>
                <p:oleObj name="Лист" r:id="rId3" imgW="5438843" imgH="518151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03188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1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8766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59338"/>
              </p:ext>
            </p:extLst>
          </p:nvPr>
        </p:nvGraphicFramePr>
        <p:xfrm>
          <a:off x="1331638" y="5589240"/>
          <a:ext cx="5616627" cy="521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859013"/>
                <a:gridCol w="925091"/>
                <a:gridCol w="1189404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2014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2362,5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2489,7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2459,6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1468,0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1587,8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1700,7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65248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	</a:t>
            </a:r>
            <a:r>
              <a:rPr lang="ru-RU" b="1" dirty="0" smtClean="0"/>
              <a:t>             2018 г               2019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6200,7</a:t>
            </a:r>
            <a:r>
              <a:rPr lang="ru-RU" sz="1600" dirty="0"/>
              <a:t>	</a:t>
            </a:r>
            <a:r>
              <a:rPr lang="ru-RU" sz="1600" dirty="0" smtClean="0"/>
              <a:t>              6335,8                  6319,5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CC66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2017-2019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3039"/>
              </p:ext>
            </p:extLst>
          </p:nvPr>
        </p:nvGraphicFramePr>
        <p:xfrm>
          <a:off x="492323" y="1984991"/>
          <a:ext cx="8112125" cy="454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Лист" r:id="rId3" imgW="8115300" imgH="4772025" progId="Excel.Sheet.8">
                  <p:embed/>
                </p:oleObj>
              </mc:Choice>
              <mc:Fallback>
                <p:oleObj name="Лист" r:id="rId3" imgW="8115300" imgH="4772025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23" y="1984991"/>
                        <a:ext cx="8112125" cy="45403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2017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12070,9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(3939,5 </a:t>
            </a:r>
            <a:r>
              <a:rPr lang="ru-RU" dirty="0" err="1" smtClean="0"/>
              <a:t>тыс.рублей</a:t>
            </a:r>
            <a:r>
              <a:rPr lang="ru-RU" dirty="0" smtClean="0"/>
              <a:t>- 32,6%)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и охрана природы </a:t>
            </a:r>
            <a:r>
              <a:rPr lang="ru-RU" sz="1600" dirty="0" smtClean="0"/>
              <a:t>(180,0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1,5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0066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(131,8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-1,1%)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(5342,2тыс.рублей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44,3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(2477,4тыс.рублей</a:t>
            </a:r>
            <a:r>
              <a:rPr lang="en-US" dirty="0" smtClean="0"/>
              <a:t> </a:t>
            </a:r>
            <a:r>
              <a:rPr lang="ru-RU" dirty="0" smtClean="0"/>
              <a:t>-20,5%)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597</Words>
  <Application>Microsoft Office PowerPoint</Application>
  <PresentationFormat>Экран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Проект бюджета Красноармейского сельского поселения на 2017 год и плановый период 2018 и 2019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2017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2017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2017-2019 годах</vt:lpstr>
      <vt:lpstr>Структура муниципальных программ Красноармейского сельского поселения на 2017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2017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301</cp:revision>
  <cp:lastPrinted>2015-05-06T11:33:19Z</cp:lastPrinted>
  <dcterms:created xsi:type="dcterms:W3CDTF">2012-10-21T15:40:11Z</dcterms:created>
  <dcterms:modified xsi:type="dcterms:W3CDTF">2017-02-07T09:41:53Z</dcterms:modified>
</cp:coreProperties>
</file>