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sldIdLst>
    <p:sldId id="312" r:id="rId2"/>
    <p:sldId id="306" r:id="rId3"/>
    <p:sldId id="320" r:id="rId4"/>
    <p:sldId id="314" r:id="rId5"/>
    <p:sldId id="318" r:id="rId6"/>
    <p:sldId id="317" r:id="rId7"/>
    <p:sldId id="321" r:id="rId8"/>
    <p:sldId id="271" r:id="rId9"/>
    <p:sldId id="307" r:id="rId10"/>
    <p:sldId id="273" r:id="rId11"/>
    <p:sldId id="274" r:id="rId12"/>
    <p:sldId id="296" r:id="rId13"/>
    <p:sldId id="281" r:id="rId14"/>
    <p:sldId id="302" r:id="rId15"/>
    <p:sldId id="322" r:id="rId16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993366"/>
    <a:srgbClr val="3333FF"/>
    <a:srgbClr val="660033"/>
    <a:srgbClr val="220B6B"/>
    <a:srgbClr val="0000FF"/>
    <a:srgbClr val="66FF33"/>
    <a:srgbClr val="CC66FF"/>
    <a:srgbClr val="FF006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592" autoAdjust="0"/>
    <p:restoredTop sz="86425" autoAdjust="0"/>
  </p:normalViewPr>
  <p:slideViewPr>
    <p:cSldViewPr>
      <p:cViewPr>
        <p:scale>
          <a:sx n="75" d="100"/>
          <a:sy n="75" d="100"/>
        </p:scale>
        <p:origin x="-257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8" y="7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794294461109256E-2"/>
          <c:y val="3.1582960316237266E-2"/>
          <c:w val="0.9292057055388907"/>
          <c:h val="0.77584838243779364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3.3314199656828254E-2"/>
                  <c:y val="5.6893320097050276E-3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12217,9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Лист1!$D$8:$D$10</c:f>
              <c:strCache>
                <c:ptCount val="3"/>
                <c:pt idx="0">
                  <c:v>2017г</c:v>
                </c:pt>
                <c:pt idx="1">
                  <c:v>2018 г</c:v>
                </c:pt>
                <c:pt idx="2">
                  <c:v>2019 г</c:v>
                </c:pt>
              </c:strCache>
            </c:strRef>
          </c:cat>
          <c:val>
            <c:numRef>
              <c:f>Лист1!$E$8:$E$10</c:f>
              <c:numCache>
                <c:formatCode>General</c:formatCode>
                <c:ptCount val="3"/>
                <c:pt idx="0">
                  <c:v>12352.4</c:v>
                </c:pt>
                <c:pt idx="1">
                  <c:v>12728.3</c:v>
                </c:pt>
                <c:pt idx="2">
                  <c:v>12937.2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9738624"/>
        <c:axId val="22385408"/>
        <c:axId val="0"/>
      </c:bar3DChart>
      <c:catAx>
        <c:axId val="197386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22385408"/>
        <c:crosses val="autoZero"/>
        <c:auto val="1"/>
        <c:lblAlgn val="ctr"/>
        <c:lblOffset val="100"/>
        <c:noMultiLvlLbl val="0"/>
      </c:catAx>
      <c:valAx>
        <c:axId val="223854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73862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211867482372455E-2"/>
          <c:y val="3.0639149158127078E-2"/>
          <c:w val="0.85087087826627961"/>
          <c:h val="0.9018668354441115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Лист1!$E$9:$J$9</c:f>
              <c:strCache>
                <c:ptCount val="6"/>
                <c:pt idx="0">
                  <c:v>факт 2014 г</c:v>
                </c:pt>
                <c:pt idx="1">
                  <c:v>факт 2015 г</c:v>
                </c:pt>
                <c:pt idx="2">
                  <c:v>план 2016 г</c:v>
                </c:pt>
                <c:pt idx="3">
                  <c:v>проект 2017 г</c:v>
                </c:pt>
                <c:pt idx="4">
                  <c:v>проект 2018 г</c:v>
                </c:pt>
                <c:pt idx="5">
                  <c:v>проект 2019 г</c:v>
                </c:pt>
              </c:strCache>
            </c:strRef>
          </c:cat>
          <c:val>
            <c:numRef>
              <c:f>Лист1!$E$10:$J$10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invertIfNegative val="0"/>
          <c:dPt>
            <c:idx val="0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1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2"/>
            <c:invertIfNegative val="0"/>
            <c:bubble3D val="0"/>
            <c:spPr>
              <a:solidFill>
                <a:srgbClr val="993366"/>
              </a:solidFill>
            </c:spPr>
          </c:dPt>
          <c:dPt>
            <c:idx val="3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4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5"/>
            <c:invertIfNegative val="0"/>
            <c:bubble3D val="0"/>
            <c:spPr>
              <a:solidFill>
                <a:srgbClr val="220B6B"/>
              </a:solidFill>
            </c:spPr>
          </c:dPt>
          <c:cat>
            <c:strRef>
              <c:f>Лист1!$E$9:$J$9</c:f>
              <c:strCache>
                <c:ptCount val="6"/>
                <c:pt idx="0">
                  <c:v>факт 2014 г</c:v>
                </c:pt>
                <c:pt idx="1">
                  <c:v>факт 2015 г</c:v>
                </c:pt>
                <c:pt idx="2">
                  <c:v>план 2016 г</c:v>
                </c:pt>
                <c:pt idx="3">
                  <c:v>проект 2017 г</c:v>
                </c:pt>
                <c:pt idx="4">
                  <c:v>проект 2018 г</c:v>
                </c:pt>
                <c:pt idx="5">
                  <c:v>проект 2019 г</c:v>
                </c:pt>
              </c:strCache>
            </c:strRef>
          </c:cat>
          <c:val>
            <c:numRef>
              <c:f>Лист1!$E$11:$J$11</c:f>
              <c:numCache>
                <c:formatCode>General</c:formatCode>
                <c:ptCount val="6"/>
                <c:pt idx="0">
                  <c:v>2362.5</c:v>
                </c:pt>
                <c:pt idx="1">
                  <c:v>2489.6999999999998</c:v>
                </c:pt>
                <c:pt idx="2">
                  <c:v>2459.6</c:v>
                </c:pt>
                <c:pt idx="3">
                  <c:v>1468</c:v>
                </c:pt>
                <c:pt idx="4">
                  <c:v>1587.8</c:v>
                </c:pt>
                <c:pt idx="5">
                  <c:v>1700.7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4"/>
        <c:shape val="cone"/>
        <c:axId val="28892544"/>
        <c:axId val="22217856"/>
        <c:axId val="0"/>
      </c:bar3DChart>
      <c:catAx>
        <c:axId val="2889254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2217856"/>
        <c:crosses val="autoZero"/>
        <c:auto val="1"/>
        <c:lblAlgn val="ctr"/>
        <c:lblOffset val="100"/>
        <c:noMultiLvlLbl val="0"/>
      </c:catAx>
      <c:valAx>
        <c:axId val="22217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8925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2388096"/>
        <c:axId val="69791744"/>
        <c:axId val="66118528"/>
      </c:bar3DChart>
      <c:catAx>
        <c:axId val="22388096"/>
        <c:scaling>
          <c:orientation val="minMax"/>
        </c:scaling>
        <c:delete val="0"/>
        <c:axPos val="b"/>
        <c:majorTickMark val="out"/>
        <c:minorTickMark val="none"/>
        <c:tickLblPos val="nextTo"/>
        <c:crossAx val="69791744"/>
        <c:crosses val="autoZero"/>
        <c:auto val="1"/>
        <c:lblAlgn val="ctr"/>
        <c:lblOffset val="100"/>
        <c:noMultiLvlLbl val="0"/>
      </c:catAx>
      <c:valAx>
        <c:axId val="6979174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2388096"/>
        <c:crosses val="autoZero"/>
        <c:crossBetween val="between"/>
      </c:valAx>
      <c:serAx>
        <c:axId val="66118528"/>
        <c:scaling>
          <c:orientation val="minMax"/>
        </c:scaling>
        <c:delete val="0"/>
        <c:axPos val="b"/>
        <c:majorTickMark val="out"/>
        <c:minorTickMark val="none"/>
        <c:tickLblPos val="nextTo"/>
        <c:crossAx val="69791744"/>
        <c:crosses val="autoZero"/>
      </c:ser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cat>
            <c:strRef>
              <c:f>Лист1!$D$7:$F$7</c:f>
              <c:strCache>
                <c:ptCount val="3"/>
                <c:pt idx="0">
                  <c:v>2017 г</c:v>
                </c:pt>
                <c:pt idx="1">
                  <c:v>2018 г</c:v>
                </c:pt>
                <c:pt idx="2">
                  <c:v>2019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6200.7</c:v>
                </c:pt>
                <c:pt idx="1">
                  <c:v>6335.8</c:v>
                </c:pt>
                <c:pt idx="2">
                  <c:v>6319.5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2274048"/>
        <c:axId val="22275584"/>
        <c:axId val="68536960"/>
      </c:bar3DChart>
      <c:catAx>
        <c:axId val="22274048"/>
        <c:scaling>
          <c:orientation val="minMax"/>
        </c:scaling>
        <c:delete val="0"/>
        <c:axPos val="b"/>
        <c:majorTickMark val="out"/>
        <c:minorTickMark val="none"/>
        <c:tickLblPos val="nextTo"/>
        <c:crossAx val="22275584"/>
        <c:crosses val="autoZero"/>
        <c:auto val="1"/>
        <c:lblAlgn val="ctr"/>
        <c:lblOffset val="100"/>
        <c:noMultiLvlLbl val="0"/>
      </c:catAx>
      <c:valAx>
        <c:axId val="222755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274048"/>
        <c:crosses val="autoZero"/>
        <c:crossBetween val="between"/>
      </c:valAx>
      <c:serAx>
        <c:axId val="68536960"/>
        <c:scaling>
          <c:orientation val="minMax"/>
        </c:scaling>
        <c:delete val="0"/>
        <c:axPos val="b"/>
        <c:majorTickMark val="out"/>
        <c:minorTickMark val="none"/>
        <c:tickLblPos val="nextTo"/>
        <c:crossAx val="22275584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1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2"/>
            <c:invertIfNegative val="0"/>
            <c:bubble3D val="0"/>
            <c:spPr>
              <a:solidFill>
                <a:srgbClr val="220B6B"/>
              </a:solidFill>
            </c:spPr>
          </c:dPt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Лист1!$K$12:$M$12</c:f>
              <c:strCache>
                <c:ptCount val="3"/>
                <c:pt idx="0">
                  <c:v>2017 г</c:v>
                </c:pt>
                <c:pt idx="1">
                  <c:v>2018 г</c:v>
                </c:pt>
                <c:pt idx="2">
                  <c:v>2019 г</c:v>
                </c:pt>
              </c:strCache>
            </c:strRef>
          </c:cat>
          <c:val>
            <c:numRef>
              <c:f>Лист1!$K$13:$M$13</c:f>
              <c:numCache>
                <c:formatCode>General</c:formatCode>
                <c:ptCount val="3"/>
                <c:pt idx="0">
                  <c:v>3700</c:v>
                </c:pt>
                <c:pt idx="1">
                  <c:v>3780.7</c:v>
                </c:pt>
                <c:pt idx="2">
                  <c:v>3913.1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0212864"/>
        <c:axId val="30221056"/>
      </c:barChart>
      <c:catAx>
        <c:axId val="302128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30221056"/>
        <c:crosses val="autoZero"/>
        <c:auto val="1"/>
        <c:lblAlgn val="ctr"/>
        <c:lblOffset val="100"/>
        <c:noMultiLvlLbl val="0"/>
      </c:catAx>
      <c:valAx>
        <c:axId val="30221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02128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1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2"/>
            <c:invertIfNegative val="0"/>
            <c:bubble3D val="0"/>
            <c:spPr>
              <a:solidFill>
                <a:srgbClr val="660033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3732,7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3447,5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3449,8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5302.3</c:v>
                </c:pt>
                <c:pt idx="1">
                  <c:v>4476.3</c:v>
                </c:pt>
                <c:pt idx="2">
                  <c:v>4591.3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243840"/>
        <c:axId val="30274304"/>
      </c:barChart>
      <c:catAx>
        <c:axId val="30243840"/>
        <c:scaling>
          <c:orientation val="minMax"/>
        </c:scaling>
        <c:delete val="0"/>
        <c:axPos val="b"/>
        <c:majorTickMark val="out"/>
        <c:minorTickMark val="none"/>
        <c:tickLblPos val="nextTo"/>
        <c:crossAx val="30274304"/>
        <c:crosses val="autoZero"/>
        <c:auto val="1"/>
        <c:lblAlgn val="ctr"/>
        <c:lblOffset val="100"/>
        <c:noMultiLvlLbl val="0"/>
      </c:catAx>
      <c:valAx>
        <c:axId val="30274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2438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1C8C-76C3-4A11-B668-F009293FE6C1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9ED8D-D43E-4ADF-9E29-2658467E6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31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ECBC1-A18A-4B7E-BC68-E58AEC5080CF}" type="datetimeFigureOut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65278-F730-4019-BEAC-F740CAD2EE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7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5D282-27E3-4C07-BC66-9F53C9132758}" type="datetimeFigureOut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85C8F-A651-4355-8574-C4510AC582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22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E458-85FE-478B-9645-3B8B27AF3753}" type="datetimeFigureOut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FD9E9-7227-41C3-8FE8-32F583197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17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6E8CB-9545-4BFD-BDC9-A81EEA16112B}" type="datetimeFigureOut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BD1FA-041B-4175-8CFF-6DA506BEA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13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0F99A-75DE-4AA4-AE6F-2B5874D743BE}" type="datetimeFigureOut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D21D9-2FBE-451B-B38E-C2E8F662D7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25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9F1A4B-00AC-4A78-BF1D-84B8B1746E23}" type="datetimeFigureOut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6FE9A-62BE-4550-AAD3-11F377052B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32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C2A5D-EBA9-4374-A00C-3D3B7D585128}" type="datetimeFigureOut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6DEEF-865F-433F-ADF0-137CBB3104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997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4EF93-7470-4E70-AB5A-3AB2D23C49FC}" type="datetimeFigureOut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E2556-E957-4939-87E7-6C6F54827B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13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78004-ED0A-4241-A707-5C79A8532D9F}" type="datetimeFigureOut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6E53B-1389-4C4A-9EBA-214D32488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57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6EE5D-5200-4AB1-A70D-3EFA14AF2613}" type="datetimeFigureOut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37D47-B353-46EB-BC2E-84B6DD945E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0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953DF-D77B-47B8-BE69-678B4A2AA97D}" type="datetimeFigureOut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8908A-F6C4-4CD9-B44F-C0E210C18D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68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E965E5-BD32-451E-9992-FAD2DA9DC2D1}" type="datetimeFigureOut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AA1B88-AC35-4767-A4B6-9DA86B037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53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3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chart" Target="../charts/chart5.xml"/><Relationship Id="rId5" Type="http://schemas.openxmlformats.org/officeDocument/2006/relationships/image" Target="../media/image5.jpeg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p29309@donpac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_____Microsoft_Excel2.xlsx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Проект бюджета Красноармейского сельского поселения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201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год и плановый период 201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 201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годов направлен на решение следующих ключевых задач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23528" y="1196752"/>
            <a:ext cx="8353425" cy="719137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Обеспечение сбалансированности </a:t>
            </a:r>
            <a:r>
              <a:rPr lang="ru-RU" dirty="0" smtClean="0"/>
              <a:t>местного бюджета</a:t>
            </a:r>
            <a:endParaRPr lang="ru-RU" dirty="0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23528" y="2060848"/>
            <a:ext cx="8424863" cy="1008063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Повышение объективности и качества бюджетного планирования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88032" y="3284853"/>
            <a:ext cx="8496300" cy="1368425"/>
          </a:xfrm>
          <a:prstGeom prst="roundRect">
            <a:avLst>
              <a:gd name="adj" fmla="val 16667"/>
            </a:avLst>
          </a:prstGeom>
          <a:solidFill>
            <a:srgbClr val="0099FF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эффективности бюджетной политики, </a:t>
            </a:r>
            <a:endParaRPr lang="ru-RU" dirty="0" smtClean="0">
              <a:latin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</a:rPr>
              <a:t>том числе за счет роста эффективности бюджетных расходов</a:t>
            </a:r>
            <a:endParaRPr lang="ru-RU" dirty="0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51520" y="4869160"/>
            <a:ext cx="8569325" cy="1584325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прозрачности и открытости бюджетного процесса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52525"/>
          </a:xfrm>
        </p:spPr>
        <p:txBody>
          <a:bodyPr>
            <a:normAutofit fontScale="90000"/>
          </a:bodyPr>
          <a:lstStyle/>
          <a:p>
            <a:r>
              <a:rPr lang="ru-RU" sz="2500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расходов, запланированных на реализацию муниципальных программ Красноармейского сельского поселения в 2017 году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1818" y="2948766"/>
            <a:ext cx="2771775" cy="144145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поддержка граждан             </a:t>
            </a:r>
            <a:r>
              <a:rPr lang="ru-RU" dirty="0" smtClean="0"/>
              <a:t>1,5 </a:t>
            </a:r>
            <a:r>
              <a:rPr lang="ru-RU" dirty="0"/>
              <a:t>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5976" y="1397273"/>
            <a:ext cx="2232025" cy="1368153"/>
          </a:xfrm>
          <a:prstGeom prst="rect">
            <a:avLst/>
          </a:prstGeom>
          <a:solidFill>
            <a:srgbClr val="CC66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Эффективное управление </a:t>
            </a:r>
            <a:r>
              <a:rPr lang="ru-RU" sz="1600" dirty="0">
                <a:solidFill>
                  <a:schemeClr val="tx1"/>
                </a:solidFill>
              </a:rPr>
              <a:t>муниципальными </a:t>
            </a:r>
            <a:r>
              <a:rPr lang="ru-RU" dirty="0">
                <a:solidFill>
                  <a:schemeClr val="tx1"/>
                </a:solidFill>
              </a:rPr>
              <a:t>финансами</a:t>
            </a:r>
            <a:r>
              <a:rPr lang="ru-RU" sz="1600" dirty="0">
                <a:solidFill>
                  <a:schemeClr val="tx1"/>
                </a:solidFill>
              </a:rPr>
              <a:t>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43,0 %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9808" y="2546347"/>
            <a:ext cx="2376290" cy="1655985"/>
          </a:xfrm>
          <a:prstGeom prst="roundRect">
            <a:avLst/>
          </a:prstGeom>
          <a:solidFill>
            <a:srgbClr val="0000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качественными жилищно-коммунальными услугами населения  </a:t>
            </a:r>
            <a:r>
              <a:rPr lang="ru-RU" sz="1600" dirty="0" smtClean="0"/>
              <a:t>20,2  %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9808" y="5586695"/>
            <a:ext cx="2304281" cy="119697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сельского </a:t>
            </a:r>
            <a:r>
              <a:rPr lang="ru-RU" dirty="0" smtClean="0"/>
              <a:t>хозяйства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99580" y="4657501"/>
            <a:ext cx="1943100" cy="1341437"/>
          </a:xfrm>
          <a:prstGeom prst="roundRect">
            <a:avLst/>
          </a:prstGeom>
          <a:solidFill>
            <a:srgbClr val="9933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физической культуры и спорта </a:t>
            </a:r>
            <a:r>
              <a:rPr lang="ru-RU" dirty="0" smtClean="0"/>
              <a:t>1,0 %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9808" y="1337268"/>
            <a:ext cx="2159893" cy="1151607"/>
          </a:xfrm>
          <a:prstGeom prst="roundRect">
            <a:avLst/>
          </a:prstGeom>
          <a:solidFill>
            <a:srgbClr val="660033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культуры и туризма </a:t>
            </a:r>
            <a:r>
              <a:rPr lang="ru-RU" dirty="0" smtClean="0"/>
              <a:t>30,0 %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86659" y="4364940"/>
            <a:ext cx="1871663" cy="936625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Охрана окружающей среды </a:t>
            </a:r>
            <a:r>
              <a:rPr lang="ru-RU" sz="1600" dirty="0" smtClean="0"/>
              <a:t>2,0 %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67993" y="4263227"/>
            <a:ext cx="2087909" cy="1223963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Защита населения и территорий от чрезвычайных ситуаций  </a:t>
            </a:r>
            <a:r>
              <a:rPr lang="ru-RU" sz="1600" dirty="0" smtClean="0"/>
              <a:t>1,0 %</a:t>
            </a:r>
            <a:endParaRPr lang="ru-RU" sz="16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44208" y="1412875"/>
            <a:ext cx="2268537" cy="1295400"/>
          </a:xfrm>
          <a:prstGeom prst="roundRect">
            <a:avLst/>
          </a:prstGeom>
          <a:solidFill>
            <a:srgbClr val="FF00FF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общественного порядка и противодействие преступности  </a:t>
            </a:r>
            <a:r>
              <a:rPr lang="ru-RU" sz="1600" dirty="0" smtClean="0"/>
              <a:t>0,8 %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88223" y="2911783"/>
            <a:ext cx="2268537" cy="1332111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Муниципальная политика  </a:t>
            </a:r>
            <a:r>
              <a:rPr lang="ru-RU" sz="1600" dirty="0" smtClean="0"/>
              <a:t>0,5 %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516439" y="5553074"/>
            <a:ext cx="2339752" cy="863600"/>
          </a:xfrm>
          <a:prstGeom prst="roundRect">
            <a:avLst>
              <a:gd name="adj" fmla="val 1519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Энергоэффективность  и развитие </a:t>
            </a:r>
            <a:r>
              <a:rPr lang="ru-RU" sz="1600" dirty="0" smtClean="0"/>
              <a:t>энергетики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660033"/>
                </a:solidFill>
              </a:rPr>
              <a:t>Расходы бюджета Красноармейского сельского поселения, формируемые в рамках муниципальных программ Красноармейского сельского поселения и </a:t>
            </a:r>
            <a:r>
              <a:rPr lang="ru-RU" sz="2000" b="1" dirty="0" err="1" smtClean="0">
                <a:solidFill>
                  <a:srgbClr val="660033"/>
                </a:solidFill>
              </a:rPr>
              <a:t>непрограммные</a:t>
            </a:r>
            <a:r>
              <a:rPr lang="ru-RU" sz="2000" b="1" dirty="0" smtClean="0">
                <a:solidFill>
                  <a:srgbClr val="660033"/>
                </a:solidFill>
              </a:rPr>
              <a:t> расходы</a:t>
            </a:r>
            <a:endParaRPr lang="ru-RU" sz="2000" b="1" dirty="0">
              <a:solidFill>
                <a:srgbClr val="660033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2000" y="1844675"/>
            <a:ext cx="2520950" cy="2447925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12070,9 тыс.рублей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12154,9 </a:t>
            </a:r>
            <a:r>
              <a:rPr lang="ru-RU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6516688" y="1844675"/>
            <a:ext cx="2376487" cy="2447925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12013,9 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512888" cy="8651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281,5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573,4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596188" y="3789363"/>
            <a:ext cx="1439862" cy="79216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923,3 тыс. </a:t>
            </a:r>
            <a:r>
              <a:rPr lang="ru-RU" sz="1600" dirty="0" err="1" smtClean="0">
                <a:solidFill>
                  <a:schemeClr val="tx1"/>
                </a:solidFill>
              </a:rPr>
              <a:t>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26" name="TextBox 11"/>
          <p:cNvSpPr txBox="1">
            <a:spLocks noChangeArrowheads="1"/>
          </p:cNvSpPr>
          <p:nvPr/>
        </p:nvSpPr>
        <p:spPr bwMode="auto">
          <a:xfrm>
            <a:off x="1403350" y="1412875"/>
            <a:ext cx="8111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>
                <a:latin typeface="Calibri" pitchFamily="34" charset="0"/>
              </a:rPr>
              <a:t>7</a:t>
            </a:r>
            <a:r>
              <a:rPr lang="ru-RU" b="1" dirty="0" smtClean="0">
                <a:latin typeface="Calibri" pitchFamily="34" charset="0"/>
              </a:rPr>
              <a:t>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7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8572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>
                <a:latin typeface="Calibri" pitchFamily="34" charset="0"/>
              </a:rPr>
              <a:t>8</a:t>
            </a:r>
            <a:r>
              <a:rPr lang="ru-RU" b="1" dirty="0" smtClean="0">
                <a:latin typeface="Calibri" pitchFamily="34" charset="0"/>
              </a:rPr>
              <a:t>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8" name="TextBox 13"/>
          <p:cNvSpPr txBox="1">
            <a:spLocks noChangeArrowheads="1"/>
          </p:cNvSpPr>
          <p:nvPr/>
        </p:nvSpPr>
        <p:spPr bwMode="auto">
          <a:xfrm>
            <a:off x="7308850" y="1412875"/>
            <a:ext cx="835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>
                <a:latin typeface="Calibri" pitchFamily="34" charset="0"/>
              </a:rPr>
              <a:t>9</a:t>
            </a:r>
            <a:r>
              <a:rPr lang="ru-RU" b="1" dirty="0" smtClean="0">
                <a:latin typeface="Calibri" pitchFamily="34" charset="0"/>
              </a:rPr>
              <a:t>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9" name="TextBox 16"/>
          <p:cNvSpPr txBox="1">
            <a:spLocks noChangeArrowheads="1"/>
          </p:cNvSpPr>
          <p:nvPr/>
        </p:nvSpPr>
        <p:spPr bwMode="auto">
          <a:xfrm>
            <a:off x="1258888" y="6092825"/>
            <a:ext cx="7777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dirty="0" smtClean="0">
                <a:latin typeface="Calibri" pitchFamily="34" charset="0"/>
              </a:rPr>
              <a:t> расходы бюджета Красноармейского сельского поселения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4830" name="TextBox 17"/>
          <p:cNvSpPr txBox="1">
            <a:spLocks noChangeArrowheads="1"/>
          </p:cNvSpPr>
          <p:nvPr/>
        </p:nvSpPr>
        <p:spPr bwMode="auto">
          <a:xfrm>
            <a:off x="1258888" y="5445125"/>
            <a:ext cx="72739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536" y="548680"/>
            <a:ext cx="3528392" cy="2376264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Указов Президента Российской Федерации от 7 мая 2012 года№597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573016"/>
            <a:ext cx="2448272" cy="29523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 </a:t>
            </a:r>
            <a:r>
              <a:rPr lang="ru-RU" dirty="0" err="1" smtClean="0">
                <a:solidFill>
                  <a:schemeClr val="tx1"/>
                </a:solidFill>
              </a:rPr>
              <a:t>развития-формирование</a:t>
            </a:r>
            <a:r>
              <a:rPr lang="ru-RU" dirty="0" smtClean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3573016"/>
            <a:ext cx="2232248" cy="2880320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органа власти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620688"/>
            <a:ext cx="3600400" cy="230425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Улучшение условий жизни населения Красноармейского сельского поселения, выполнение социальных обязательств перед гражданами.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627784" y="4509120"/>
            <a:ext cx="504056" cy="504056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8184" y="4509120"/>
            <a:ext cx="504056" cy="504056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784" y="2924944"/>
            <a:ext cx="1152128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104" y="2924944"/>
            <a:ext cx="1224136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3059832" y="3284984"/>
            <a:ext cx="3240360" cy="302433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Приоритизация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расходов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бюджета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Красноармейского сельского поселения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89738" cy="100739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00FF"/>
                </a:solidFill>
              </a:rPr>
              <a:t>Расходы на </a:t>
            </a:r>
            <a:br>
              <a:rPr lang="ru-RU" sz="3200" b="1" dirty="0" smtClean="0">
                <a:solidFill>
                  <a:srgbClr val="0000FF"/>
                </a:solidFill>
              </a:rPr>
            </a:br>
            <a:r>
              <a:rPr lang="ru-RU" sz="3200" b="1" dirty="0" smtClean="0">
                <a:solidFill>
                  <a:srgbClr val="0000FF"/>
                </a:solidFill>
              </a:rPr>
              <a:t>Культуру и кинематографию</a:t>
            </a:r>
            <a:endParaRPr lang="ru-RU" sz="3200" b="1" dirty="0">
              <a:solidFill>
                <a:srgbClr val="0000FF"/>
              </a:solidFill>
            </a:endParaRPr>
          </a:p>
        </p:txBody>
      </p:sp>
      <p:graphicFrame>
        <p:nvGraphicFramePr>
          <p:cNvPr id="41987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316654"/>
              </p:ext>
            </p:extLst>
          </p:nvPr>
        </p:nvGraphicFramePr>
        <p:xfrm>
          <a:off x="128588" y="1793875"/>
          <a:ext cx="8885237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6" name="Лист" r:id="rId3" imgW="8886939" imgH="4924387" progId="Excel.Sheet.8">
                  <p:embed/>
                </p:oleObj>
              </mc:Choice>
              <mc:Fallback>
                <p:oleObj name="Лист" r:id="rId3" imgW="8886939" imgH="4924387" progId="Excel.Sheet.8">
                  <p:embed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1793875"/>
                        <a:ext cx="8885237" cy="492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9" name="Picture 5" descr="http://im1-tub-ru.yandex.net/i?id=3dfa4eef8ec2d4f7d07b176401875b72-142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237624"/>
            <a:ext cx="1944216" cy="1462536"/>
          </a:xfrm>
          <a:prstGeom prst="rect">
            <a:avLst/>
          </a:prstGeom>
          <a:noFill/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6702025"/>
              </p:ext>
            </p:extLst>
          </p:nvPr>
        </p:nvGraphicFramePr>
        <p:xfrm>
          <a:off x="1403648" y="2057400"/>
          <a:ext cx="6696744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329039"/>
              </p:ext>
            </p:extLst>
          </p:nvPr>
        </p:nvGraphicFramePr>
        <p:xfrm>
          <a:off x="7308304" y="1412776"/>
          <a:ext cx="969640" cy="503661"/>
        </p:xfrm>
        <a:graphic>
          <a:graphicData uri="http://schemas.openxmlformats.org/drawingml/2006/table">
            <a:tbl>
              <a:tblPr/>
              <a:tblGrid>
                <a:gridCol w="969640"/>
              </a:tblGrid>
              <a:tr h="50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Расходы по программе Эффективное управление муниципальными финансами</a:t>
            </a:r>
            <a:endParaRPr lang="ru-RU" sz="2800" b="1" dirty="0">
              <a:solidFill>
                <a:srgbClr val="220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295586699"/>
              </p:ext>
            </p:extLst>
          </p:nvPr>
        </p:nvGraphicFramePr>
        <p:xfrm>
          <a:off x="1115616" y="1628800"/>
          <a:ext cx="75608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07727"/>
              </p:ext>
            </p:extLst>
          </p:nvPr>
        </p:nvGraphicFramePr>
        <p:xfrm>
          <a:off x="7524328" y="1556792"/>
          <a:ext cx="969640" cy="222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64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тыс</a:t>
                      </a:r>
                      <a:r>
                        <a:rPr lang="ru-RU" sz="1400" u="none" strike="noStrike" dirty="0" smtClean="0">
                          <a:effectLst/>
                        </a:rPr>
                        <a:t>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4345"/>
            <a:ext cx="8064896" cy="563231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+mn-lt"/>
              </a:rPr>
              <a:t>Контактная </a:t>
            </a:r>
            <a:r>
              <a:rPr lang="ru-RU" sz="3600" b="1" dirty="0" smtClean="0">
                <a:latin typeface="+mn-lt"/>
              </a:rPr>
              <a:t>информация</a:t>
            </a:r>
            <a:endParaRPr lang="en-US" sz="3600" b="1" dirty="0" smtClean="0">
              <a:latin typeface="+mn-lt"/>
            </a:endParaRPr>
          </a:p>
          <a:p>
            <a:pPr algn="ctr"/>
            <a:endParaRPr lang="ru-RU" b="1" dirty="0">
              <a:latin typeface="+mn-lt"/>
            </a:endParaRPr>
          </a:p>
          <a:p>
            <a:pPr algn="ctr"/>
            <a:r>
              <a:rPr lang="ru-RU" sz="2400" b="1" dirty="0" smtClean="0">
                <a:latin typeface="+mn-lt"/>
              </a:rPr>
              <a:t>Администрация Красноармейского сельского поселения Орловского района Ростовской области</a:t>
            </a:r>
            <a:endParaRPr lang="en-US" sz="2400" b="1" dirty="0" smtClean="0">
              <a:latin typeface="+mn-lt"/>
            </a:endParaRPr>
          </a:p>
          <a:p>
            <a:pPr algn="ctr"/>
            <a:endParaRPr lang="ru-RU" sz="2400" b="1" dirty="0">
              <a:latin typeface="+mn-lt"/>
            </a:endParaRPr>
          </a:p>
          <a:p>
            <a:r>
              <a:rPr lang="ru-RU" b="1" dirty="0" smtClean="0">
                <a:latin typeface="+mn-lt"/>
              </a:rPr>
              <a:t>347500, </a:t>
            </a:r>
            <a:r>
              <a:rPr lang="ru-RU" b="1" dirty="0">
                <a:latin typeface="+mn-lt"/>
              </a:rPr>
              <a:t>г. </a:t>
            </a:r>
            <a:r>
              <a:rPr lang="ru-RU" b="1" dirty="0" smtClean="0">
                <a:latin typeface="+mn-lt"/>
              </a:rPr>
              <a:t>поселок Красноармейский, пер. Красноармейский 22</a:t>
            </a:r>
            <a:endParaRPr lang="en-US" b="1" dirty="0" smtClean="0">
              <a:latin typeface="+mn-lt"/>
            </a:endParaRPr>
          </a:p>
          <a:p>
            <a:endParaRPr lang="ru-RU" dirty="0">
              <a:latin typeface="+mn-lt"/>
            </a:endParaRPr>
          </a:p>
          <a:p>
            <a:r>
              <a:rPr lang="ru-RU" b="1" dirty="0">
                <a:latin typeface="+mn-lt"/>
              </a:rPr>
              <a:t>Руководитель: </a:t>
            </a:r>
            <a:r>
              <a:rPr lang="ru-RU" b="1" dirty="0" smtClean="0">
                <a:latin typeface="+mn-lt"/>
              </a:rPr>
              <a:t>Глава Администрации Красноармейского сельского поселения </a:t>
            </a:r>
            <a:r>
              <a:rPr lang="en-US" b="1" dirty="0" smtClean="0">
                <a:latin typeface="+mn-lt"/>
              </a:rPr>
              <a:t>-</a:t>
            </a:r>
            <a:r>
              <a:rPr lang="ru-RU" b="1" dirty="0" smtClean="0">
                <a:latin typeface="+mn-lt"/>
              </a:rPr>
              <a:t> </a:t>
            </a:r>
            <a:r>
              <a:rPr lang="ru-RU" b="1" dirty="0" err="1" smtClean="0">
                <a:latin typeface="+mn-lt"/>
              </a:rPr>
              <a:t>Богуш</a:t>
            </a:r>
            <a:r>
              <a:rPr lang="ru-RU" b="1" dirty="0" smtClean="0">
                <a:latin typeface="+mn-lt"/>
              </a:rPr>
              <a:t> Александр Сергеевич</a:t>
            </a:r>
            <a:endParaRPr lang="en-US" b="1" dirty="0" smtClean="0">
              <a:latin typeface="+mn-lt"/>
            </a:endParaRPr>
          </a:p>
          <a:p>
            <a:endParaRPr lang="ru-RU" dirty="0">
              <a:latin typeface="+mn-lt"/>
            </a:endParaRPr>
          </a:p>
          <a:p>
            <a:r>
              <a:rPr lang="ru-RU" b="1" dirty="0">
                <a:latin typeface="+mn-lt"/>
              </a:rPr>
              <a:t>Тел. : </a:t>
            </a:r>
            <a:r>
              <a:rPr lang="ru-RU" b="1" dirty="0" smtClean="0">
                <a:latin typeface="+mn-lt"/>
              </a:rPr>
              <a:t>8(86375) 21-7-07,</a:t>
            </a:r>
            <a:endParaRPr lang="en-US" b="1" dirty="0" smtClean="0">
              <a:latin typeface="+mn-lt"/>
            </a:endParaRPr>
          </a:p>
          <a:p>
            <a:r>
              <a:rPr lang="en-US" b="1" dirty="0" smtClean="0">
                <a:latin typeface="+mn-lt"/>
              </a:rPr>
              <a:t>           8(86375) 21-7-40,</a:t>
            </a:r>
          </a:p>
          <a:p>
            <a:r>
              <a:rPr lang="en-US" b="1" dirty="0">
                <a:latin typeface="+mn-lt"/>
              </a:rPr>
              <a:t> </a:t>
            </a:r>
            <a:r>
              <a:rPr lang="en-US" b="1" dirty="0" smtClean="0">
                <a:latin typeface="+mn-lt"/>
              </a:rPr>
              <a:t>          8(86375) 21-8-59</a:t>
            </a:r>
            <a:r>
              <a:rPr lang="ru-RU" b="1" dirty="0" smtClean="0">
                <a:latin typeface="+mn-lt"/>
              </a:rPr>
              <a:t>.</a:t>
            </a:r>
            <a:endParaRPr lang="ru-RU" b="1" dirty="0">
              <a:latin typeface="+mn-lt"/>
            </a:endParaRPr>
          </a:p>
          <a:p>
            <a:r>
              <a:rPr lang="ru-RU" b="1" dirty="0" smtClean="0">
                <a:latin typeface="+mn-lt"/>
              </a:rPr>
              <a:t>E-</a:t>
            </a:r>
            <a:r>
              <a:rPr lang="ru-RU" b="1" dirty="0" err="1" smtClean="0">
                <a:latin typeface="+mn-lt"/>
              </a:rPr>
              <a:t>mail</a:t>
            </a:r>
            <a:r>
              <a:rPr lang="ru-RU" b="1" dirty="0">
                <a:latin typeface="+mn-lt"/>
              </a:rPr>
              <a:t>: </a:t>
            </a:r>
            <a:r>
              <a:rPr lang="en-US" b="1" dirty="0" smtClean="0">
                <a:latin typeface="+mn-lt"/>
                <a:hlinkClick r:id="rId2"/>
              </a:rPr>
              <a:t>sp29309</a:t>
            </a:r>
            <a:r>
              <a:rPr lang="ru-RU" b="1" dirty="0" smtClean="0">
                <a:latin typeface="+mn-lt"/>
                <a:hlinkClick r:id="rId2"/>
              </a:rPr>
              <a:t>@</a:t>
            </a:r>
            <a:r>
              <a:rPr lang="ru-RU" b="1" dirty="0" err="1" smtClean="0">
                <a:latin typeface="+mn-lt"/>
                <a:hlinkClick r:id="rId2"/>
              </a:rPr>
              <a:t>don</a:t>
            </a:r>
            <a:r>
              <a:rPr lang="en-US" b="1" dirty="0" err="1" smtClean="0">
                <a:latin typeface="+mn-lt"/>
                <a:hlinkClick r:id="rId2"/>
              </a:rPr>
              <a:t>pac</a:t>
            </a:r>
            <a:r>
              <a:rPr lang="ru-RU" b="1" dirty="0" smtClean="0">
                <a:latin typeface="+mn-lt"/>
                <a:hlinkClick r:id="rId2"/>
              </a:rPr>
              <a:t>.</a:t>
            </a:r>
            <a:r>
              <a:rPr lang="ru-RU" b="1" dirty="0" err="1" smtClean="0">
                <a:latin typeface="+mn-lt"/>
                <a:hlinkClick r:id="rId2"/>
              </a:rPr>
              <a:t>ru</a:t>
            </a:r>
            <a:endParaRPr lang="en-US" b="1" dirty="0" smtClean="0">
              <a:latin typeface="+mn-lt"/>
            </a:endParaRPr>
          </a:p>
          <a:p>
            <a:endParaRPr lang="ru-RU" dirty="0">
              <a:latin typeface="+mn-lt"/>
            </a:endParaRPr>
          </a:p>
          <a:p>
            <a:pPr algn="ctr"/>
            <a:r>
              <a:rPr lang="ru-RU" b="1" dirty="0">
                <a:latin typeface="+mn-lt"/>
              </a:rPr>
              <a:t>График (режим) работы:</a:t>
            </a:r>
          </a:p>
          <a:p>
            <a:pPr algn="ctr"/>
            <a:r>
              <a:rPr lang="ru-RU" b="1" dirty="0">
                <a:latin typeface="+mn-lt"/>
              </a:rPr>
              <a:t>понедельник </a:t>
            </a:r>
            <a:r>
              <a:rPr lang="ru-RU" b="1" dirty="0" smtClean="0">
                <a:latin typeface="+mn-lt"/>
              </a:rPr>
              <a:t>–пятница </a:t>
            </a:r>
            <a:r>
              <a:rPr lang="ru-RU" b="1" dirty="0">
                <a:latin typeface="+mn-lt"/>
              </a:rPr>
              <a:t>– </a:t>
            </a:r>
            <a:r>
              <a:rPr lang="en-US" b="1" dirty="0" smtClean="0">
                <a:latin typeface="+mn-lt"/>
              </a:rPr>
              <a:t>8</a:t>
            </a:r>
            <a:r>
              <a:rPr lang="ru-RU" b="1" dirty="0" smtClean="0">
                <a:latin typeface="+mn-lt"/>
              </a:rPr>
              <a:t>.00 </a:t>
            </a:r>
            <a:r>
              <a:rPr lang="ru-RU" b="1" dirty="0">
                <a:latin typeface="+mn-lt"/>
              </a:rPr>
              <a:t>– </a:t>
            </a:r>
            <a:r>
              <a:rPr lang="ru-RU" b="1" dirty="0" smtClean="0">
                <a:latin typeface="+mn-lt"/>
              </a:rPr>
              <a:t>16.</a:t>
            </a:r>
            <a:r>
              <a:rPr lang="en-US" b="1" dirty="0" smtClean="0">
                <a:latin typeface="+mn-lt"/>
              </a:rPr>
              <a:t>00</a:t>
            </a:r>
            <a:r>
              <a:rPr lang="ru-RU" b="1" dirty="0" smtClean="0">
                <a:latin typeface="+mn-lt"/>
              </a:rPr>
              <a:t>;</a:t>
            </a:r>
            <a:endParaRPr lang="ru-RU" b="1" dirty="0">
              <a:latin typeface="+mn-lt"/>
            </a:endParaRPr>
          </a:p>
          <a:p>
            <a:pPr algn="ctr"/>
            <a:r>
              <a:rPr lang="ru-RU" b="1" dirty="0" smtClean="0">
                <a:latin typeface="+mn-lt"/>
              </a:rPr>
              <a:t>перерыв </a:t>
            </a:r>
            <a:r>
              <a:rPr lang="ru-RU" b="1" dirty="0">
                <a:latin typeface="+mn-lt"/>
              </a:rPr>
              <a:t>– </a:t>
            </a:r>
            <a:r>
              <a:rPr lang="ru-RU" b="1" dirty="0" smtClean="0">
                <a:latin typeface="+mn-lt"/>
              </a:rPr>
              <a:t>1</a:t>
            </a:r>
            <a:r>
              <a:rPr lang="en-US" b="1" dirty="0" smtClean="0">
                <a:latin typeface="+mn-lt"/>
              </a:rPr>
              <a:t>2</a:t>
            </a:r>
            <a:r>
              <a:rPr lang="ru-RU" b="1" dirty="0" smtClean="0">
                <a:latin typeface="+mn-lt"/>
              </a:rPr>
              <a:t>.00 </a:t>
            </a:r>
            <a:r>
              <a:rPr lang="ru-RU" b="1" dirty="0">
                <a:latin typeface="+mn-lt"/>
              </a:rPr>
              <a:t>– </a:t>
            </a:r>
            <a:r>
              <a:rPr lang="ru-RU" b="1" dirty="0" smtClean="0">
                <a:latin typeface="+mn-lt"/>
              </a:rPr>
              <a:t>1</a:t>
            </a:r>
            <a:r>
              <a:rPr lang="en-US" b="1" dirty="0">
                <a:latin typeface="+mn-lt"/>
              </a:rPr>
              <a:t>3</a:t>
            </a:r>
            <a:r>
              <a:rPr lang="ru-RU" b="1" dirty="0" smtClean="0">
                <a:latin typeface="+mn-lt"/>
              </a:rPr>
              <a:t>.</a:t>
            </a:r>
            <a:r>
              <a:rPr lang="en-US" b="1" dirty="0" smtClean="0">
                <a:latin typeface="+mn-lt"/>
              </a:rPr>
              <a:t>00</a:t>
            </a:r>
            <a:r>
              <a:rPr lang="ru-RU" b="1" dirty="0" smtClean="0">
                <a:latin typeface="+mn-lt"/>
              </a:rPr>
              <a:t>.</a:t>
            </a:r>
            <a:endParaRPr lang="ru-RU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604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447764" y="404664"/>
            <a:ext cx="4392488" cy="2448272"/>
          </a:xfrm>
          <a:prstGeom prst="downArrowCallou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Основные направления бюджетной и налоговой политики Красноармейского сельского поселения на 2017-2019 годы (Постановление </a:t>
            </a:r>
            <a:r>
              <a:rPr lang="ru-RU" b="1" dirty="0"/>
              <a:t>Администрации Красноармейского сельского поселения  </a:t>
            </a:r>
            <a:r>
              <a:rPr lang="ru-RU" b="1" dirty="0" smtClean="0"/>
              <a:t>Орловского района от 07.11.2016  №409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0" y="2492896"/>
            <a:ext cx="3203848" cy="3312368"/>
          </a:xfrm>
          <a:prstGeom prst="rightArrowCallout">
            <a:avLst/>
          </a:prstGeom>
          <a:solidFill>
            <a:schemeClr val="accent5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Прогноз социально-экономического развития Красноармейского сельского поселения Орловского района на 2016-2018 годы </a:t>
            </a:r>
            <a:endParaRPr lang="ru-RU" b="1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6084168" y="2708920"/>
            <a:ext cx="3059832" cy="3384376"/>
          </a:xfrm>
          <a:prstGeom prst="leftArrowCallou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Муниципальные программы Красноармейского сельского поселения Орловского района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131840" y="2996952"/>
            <a:ext cx="3024336" cy="352839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Основа формирования проекта бюджета Красноармейского сельского поселения Орловского района на 2017 год и на плановый период 2018-2019 годов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00B050"/>
                </a:solidFill>
                <a:latin typeface="Arial" charset="0"/>
              </a:rPr>
              <a:t>Основные параметры бюджета Красноармейского сельского поселения на 2017 год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908050"/>
            <a:ext cx="8748713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5288" y="1557338"/>
            <a:ext cx="3598862" cy="647525"/>
          </a:xfrm>
          <a:prstGeom prst="rect">
            <a:avLst/>
          </a:prstGeom>
          <a:solidFill>
            <a:schemeClr val="accent5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Налог на доходы</a:t>
            </a:r>
            <a:r>
              <a:rPr lang="en-US" sz="1200" dirty="0"/>
              <a:t> </a:t>
            </a:r>
            <a:r>
              <a:rPr lang="ru-RU" sz="1200" dirty="0"/>
              <a:t>физических лиц</a:t>
            </a:r>
          </a:p>
          <a:p>
            <a:pPr algn="ctr"/>
            <a:r>
              <a:rPr lang="ru-RU" sz="1200" dirty="0" smtClean="0"/>
              <a:t>1468,0</a:t>
            </a:r>
            <a:endParaRPr lang="ru-RU" sz="1200" dirty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413698" y="2335808"/>
            <a:ext cx="3564695" cy="972108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Единый сельскохозяйственный налог</a:t>
            </a:r>
          </a:p>
          <a:p>
            <a:pPr algn="ctr"/>
            <a:r>
              <a:rPr lang="ru-RU" sz="1200" dirty="0" smtClean="0"/>
              <a:t>2102,3</a:t>
            </a:r>
            <a:endParaRPr lang="ru-RU" sz="1200" dirty="0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12352,4</a:t>
            </a:r>
            <a:endParaRPr lang="ru-RU" sz="1400" dirty="0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12352,4</a:t>
            </a:r>
            <a:endParaRPr lang="ru-RU" sz="1200" dirty="0">
              <a:solidFill>
                <a:schemeClr val="hlink"/>
              </a:solidFill>
            </a:endParaRP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4315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Общегосударственные вопросы</a:t>
            </a:r>
            <a:endParaRPr lang="ru-RU" sz="1200" dirty="0"/>
          </a:p>
          <a:p>
            <a:pPr algn="ctr"/>
            <a:r>
              <a:rPr lang="ru-RU" sz="1200" dirty="0" smtClean="0"/>
              <a:t>5443,4</a:t>
            </a:r>
            <a:endParaRPr lang="ru-RU" sz="1200" dirty="0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5081513" y="4581723"/>
            <a:ext cx="3598863" cy="576065"/>
          </a:xfrm>
          <a:prstGeom prst="rect">
            <a:avLst/>
          </a:prstGeom>
          <a:solidFill>
            <a:srgbClr val="00B05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Культура </a:t>
            </a:r>
            <a:endParaRPr lang="ru-RU" sz="1200" dirty="0"/>
          </a:p>
          <a:p>
            <a:pPr algn="ctr"/>
            <a:r>
              <a:rPr lang="ru-RU" sz="1200" dirty="0" smtClean="0"/>
              <a:t>3700,0</a:t>
            </a:r>
            <a:endParaRPr lang="ru-RU" sz="1200" dirty="0"/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5076825" y="3392996"/>
            <a:ext cx="3598863" cy="539713"/>
          </a:xfrm>
          <a:prstGeom prst="rect">
            <a:avLst/>
          </a:prstGeom>
          <a:solidFill>
            <a:srgbClr val="FF6699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err="1" smtClean="0"/>
              <a:t>Жилищно</a:t>
            </a:r>
            <a:r>
              <a:rPr lang="ru-RU" sz="1200" dirty="0" smtClean="0"/>
              <a:t> – </a:t>
            </a:r>
            <a:r>
              <a:rPr lang="ru-RU" sz="1200" dirty="0"/>
              <a:t>коммунальное</a:t>
            </a:r>
            <a:r>
              <a:rPr lang="en-US" sz="1200" dirty="0"/>
              <a:t> </a:t>
            </a:r>
            <a:r>
              <a:rPr lang="ru-RU" sz="1200" dirty="0"/>
              <a:t>хозяйство</a:t>
            </a:r>
          </a:p>
          <a:p>
            <a:pPr algn="ctr"/>
            <a:r>
              <a:rPr lang="ru-RU" sz="1200" dirty="0" smtClean="0"/>
              <a:t>2627,4</a:t>
            </a:r>
            <a:endParaRPr lang="ru-RU" sz="1200" dirty="0"/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5081513" y="5228294"/>
            <a:ext cx="3598863" cy="485874"/>
          </a:xfrm>
          <a:prstGeom prst="rect">
            <a:avLst/>
          </a:prstGeom>
          <a:solidFill>
            <a:srgbClr val="993366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Социальная политика</a:t>
            </a:r>
            <a:endParaRPr lang="ru-RU" sz="1200" dirty="0"/>
          </a:p>
          <a:p>
            <a:pPr algn="ctr"/>
            <a:r>
              <a:rPr lang="ru-RU" sz="1200" dirty="0" smtClean="0"/>
              <a:t>146,8</a:t>
            </a:r>
            <a:endParaRPr lang="ru-RU" sz="1200" dirty="0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068885" y="4005065"/>
            <a:ext cx="3598863" cy="539750"/>
          </a:xfrm>
          <a:prstGeom prst="rect">
            <a:avLst/>
          </a:prstGeom>
          <a:solidFill>
            <a:srgbClr val="0070C0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О</a:t>
            </a:r>
            <a:r>
              <a:rPr lang="ru-RU" sz="1200" dirty="0" smtClean="0"/>
              <a:t>бразование</a:t>
            </a:r>
            <a:endParaRPr lang="ru-RU" sz="1200" dirty="0"/>
          </a:p>
          <a:p>
            <a:pPr algn="ctr"/>
            <a:r>
              <a:rPr lang="ru-RU" sz="1200" dirty="0" smtClean="0"/>
              <a:t>30,0</a:t>
            </a:r>
            <a:endParaRPr lang="ru-RU" sz="1200" dirty="0"/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5081513" y="2696729"/>
            <a:ext cx="3598863" cy="611187"/>
          </a:xfrm>
          <a:prstGeom prst="rect">
            <a:avLst/>
          </a:prstGeom>
          <a:solidFill>
            <a:srgbClr val="FF99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безопасность и </a:t>
            </a:r>
          </a:p>
          <a:p>
            <a:pPr algn="ctr"/>
            <a:r>
              <a:rPr lang="ru-RU" sz="1200" dirty="0" smtClean="0"/>
              <a:t>правоохранительная деятельность</a:t>
            </a:r>
            <a:endParaRPr lang="ru-RU" sz="1200" dirty="0"/>
          </a:p>
          <a:p>
            <a:pPr algn="ctr"/>
            <a:r>
              <a:rPr lang="ru-RU" sz="1200" dirty="0" smtClean="0"/>
              <a:t>138,8</a:t>
            </a:r>
            <a:endParaRPr lang="ru-RU" sz="1200" dirty="0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4353" name="Rectangle 13"/>
          <p:cNvSpPr>
            <a:spLocks noChangeArrowheads="1"/>
          </p:cNvSpPr>
          <p:nvPr/>
        </p:nvSpPr>
        <p:spPr bwMode="auto">
          <a:xfrm>
            <a:off x="395288" y="3392997"/>
            <a:ext cx="3600450" cy="612068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Налог на имущество физических лиц</a:t>
            </a:r>
            <a:endParaRPr lang="ru-RU" sz="1200" dirty="0"/>
          </a:p>
          <a:p>
            <a:pPr algn="ctr"/>
            <a:r>
              <a:rPr lang="ru-RU" sz="1200" dirty="0" smtClean="0"/>
              <a:t>303,7</a:t>
            </a:r>
            <a:endParaRPr lang="ru-RU" sz="1200" dirty="0"/>
          </a:p>
        </p:txBody>
      </p:sp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395288" y="4797152"/>
            <a:ext cx="3598862" cy="360636"/>
          </a:xfrm>
          <a:prstGeom prst="rect">
            <a:avLst/>
          </a:prstGeom>
          <a:solidFill>
            <a:srgbClr val="80800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Государственная пошлина</a:t>
            </a:r>
            <a:endParaRPr lang="ru-RU" sz="1200" dirty="0"/>
          </a:p>
          <a:p>
            <a:pPr algn="ctr"/>
            <a:r>
              <a:rPr lang="ru-RU" sz="1200" dirty="0" smtClean="0"/>
              <a:t>70,6</a:t>
            </a:r>
            <a:endParaRPr lang="ru-RU" sz="1200" dirty="0"/>
          </a:p>
        </p:txBody>
      </p:sp>
      <p:sp>
        <p:nvSpPr>
          <p:cNvPr id="14355" name="Rectangle 10"/>
          <p:cNvSpPr>
            <a:spLocks noChangeArrowheads="1"/>
          </p:cNvSpPr>
          <p:nvPr/>
        </p:nvSpPr>
        <p:spPr bwMode="auto">
          <a:xfrm>
            <a:off x="429652" y="5301208"/>
            <a:ext cx="3598862" cy="50428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Неналоговые доходы</a:t>
            </a:r>
          </a:p>
          <a:p>
            <a:pPr algn="ctr"/>
            <a:r>
              <a:rPr lang="ru-RU" sz="1200" dirty="0" smtClean="0"/>
              <a:t>211,1</a:t>
            </a:r>
            <a:endParaRPr lang="ru-RU" sz="1200" dirty="0"/>
          </a:p>
        </p:txBody>
      </p:sp>
      <p:sp>
        <p:nvSpPr>
          <p:cNvPr id="14356" name="Rectangle 15"/>
          <p:cNvSpPr>
            <a:spLocks noChangeArrowheads="1"/>
          </p:cNvSpPr>
          <p:nvPr/>
        </p:nvSpPr>
        <p:spPr bwMode="auto">
          <a:xfrm>
            <a:off x="395288" y="5876925"/>
            <a:ext cx="3633226" cy="57626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 dirty="0"/>
              <a:t>Финансовая помощь</a:t>
            </a:r>
            <a:r>
              <a:rPr lang="en-US" sz="1300" dirty="0"/>
              <a:t> </a:t>
            </a:r>
            <a:r>
              <a:rPr lang="ru-RU" sz="1300" dirty="0"/>
              <a:t>из областного бюджета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 smtClean="0"/>
              <a:t>6374,2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288" y="4149080"/>
            <a:ext cx="3598862" cy="557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Земельный налог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1822,5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6825" y="2083780"/>
            <a:ext cx="3598863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оборона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173,3 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5067721" y="5877123"/>
            <a:ext cx="3598863" cy="576065"/>
          </a:xfrm>
          <a:prstGeom prst="rect">
            <a:avLst/>
          </a:prstGeom>
          <a:solidFill>
            <a:srgbClr val="FF00FF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Физическая культура и спорт</a:t>
            </a:r>
            <a:endParaRPr lang="ru-RU" sz="1200" dirty="0"/>
          </a:p>
          <a:p>
            <a:pPr algn="ctr"/>
            <a:r>
              <a:rPr lang="ru-RU" sz="1200" dirty="0" smtClean="0"/>
              <a:t>92,7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Динамика доходов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бюджета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Красноармейского сельского поселения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</a:t>
            </a:r>
            <a:r>
              <a:rPr lang="ru-RU" sz="1600" dirty="0"/>
              <a:t>. </a:t>
            </a:r>
            <a:r>
              <a:rPr lang="ru-RU" sz="1600" dirty="0" smtClean="0"/>
              <a:t>рублей</a:t>
            </a:r>
            <a:r>
              <a:rPr lang="en-US" sz="1600" dirty="0" smtClean="0"/>
              <a:t>)</a:t>
            </a:r>
            <a:endParaRPr lang="ru-RU" sz="16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6996205"/>
              </p:ext>
            </p:extLst>
          </p:nvPr>
        </p:nvGraphicFramePr>
        <p:xfrm>
          <a:off x="1475656" y="1556792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Структура собственных доходов бюджета</a:t>
            </a:r>
            <a: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  <a:t/>
            </a:r>
            <a:b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Красноармейского сельского поселения в 2017 году</a:t>
            </a: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218724"/>
              </p:ext>
            </p:extLst>
          </p:nvPr>
        </p:nvGraphicFramePr>
        <p:xfrm>
          <a:off x="981075" y="1052513"/>
          <a:ext cx="5668963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40" name="Лист" r:id="rId3" imgW="5438843" imgH="5181510" progId="Excel.Sheet.8">
                  <p:embed/>
                </p:oleObj>
              </mc:Choice>
              <mc:Fallback>
                <p:oleObj name="Лист" r:id="rId3" imgW="5438843" imgH="5181510" progId="Excel.Sheet.8">
                  <p:embed/>
                  <p:pic>
                    <p:nvPicPr>
                      <p:cNvPr id="0" name="Picture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1052513"/>
                        <a:ext cx="5668963" cy="5400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2103188"/>
              </p:ext>
            </p:extLst>
          </p:nvPr>
        </p:nvGraphicFramePr>
        <p:xfrm>
          <a:off x="5724525" y="1773238"/>
          <a:ext cx="309562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41" name="Лист" r:id="rId5" imgW="2447857" imgH="1533615" progId="Excel.Sheet.12">
                  <p:embed/>
                </p:oleObj>
              </mc:Choice>
              <mc:Fallback>
                <p:oleObj name="Лист" r:id="rId5" imgW="2447857" imgH="153361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24525" y="1773238"/>
                        <a:ext cx="3095625" cy="358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</a:rPr>
              <a:t>Динамика поступлений налога на доходы физических лиц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</a:rPr>
              <a:t/>
            </a:r>
            <a:br>
              <a:rPr lang="ru-RU" sz="2000" dirty="0" smtClean="0">
                <a:solidFill>
                  <a:srgbClr val="7030A0"/>
                </a:solidFill>
                <a:latin typeface="Times New Roman" pitchFamily="18" charset="0"/>
              </a:rPr>
            </a:b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</a:rPr>
              <a:t>в части бюджета Красноармейского </a:t>
            </a:r>
            <a:r>
              <a:rPr lang="ru-RU" sz="2000" b="1" smtClean="0">
                <a:solidFill>
                  <a:srgbClr val="7030A0"/>
                </a:solidFill>
                <a:latin typeface="Times New Roman" pitchFamily="18" charset="0"/>
              </a:rPr>
              <a:t>сельского поселения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</a:rPr>
              <a:t/>
            </a:r>
            <a:br>
              <a:rPr lang="en-US" sz="2400" b="1" dirty="0" smtClean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5287663"/>
              </p:ext>
            </p:extLst>
          </p:nvPr>
        </p:nvGraphicFramePr>
        <p:xfrm>
          <a:off x="971600" y="1600201"/>
          <a:ext cx="7715200" cy="341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59338"/>
              </p:ext>
            </p:extLst>
          </p:nvPr>
        </p:nvGraphicFramePr>
        <p:xfrm>
          <a:off x="1331638" y="5589240"/>
          <a:ext cx="5616627" cy="5219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9015"/>
                <a:gridCol w="1013194"/>
                <a:gridCol w="770910"/>
                <a:gridCol w="859013"/>
                <a:gridCol w="925091"/>
                <a:gridCol w="1189404"/>
              </a:tblGrid>
              <a:tr h="2782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факт </a:t>
                      </a:r>
                      <a:r>
                        <a:rPr lang="ru-RU" sz="1100" u="none" strike="noStrike" dirty="0" smtClean="0">
                          <a:effectLst/>
                        </a:rPr>
                        <a:t>2014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факт </a:t>
                      </a:r>
                      <a:r>
                        <a:rPr lang="ru-RU" sz="1100" u="none" strike="noStrike" dirty="0" smtClean="0">
                          <a:effectLst/>
                        </a:rPr>
                        <a:t>2015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план </a:t>
                      </a:r>
                      <a:r>
                        <a:rPr lang="ru-RU" sz="1100" u="none" strike="noStrike" dirty="0" smtClean="0">
                          <a:effectLst/>
                        </a:rPr>
                        <a:t>2016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проект </a:t>
                      </a:r>
                      <a:r>
                        <a:rPr lang="ru-RU" sz="1100" u="none" strike="noStrike" dirty="0" smtClean="0">
                          <a:effectLst/>
                        </a:rPr>
                        <a:t>2017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проект </a:t>
                      </a:r>
                      <a:r>
                        <a:rPr lang="ru-RU" sz="1100" u="none" strike="noStrike" dirty="0" smtClean="0">
                          <a:effectLst/>
                        </a:rPr>
                        <a:t>2018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проект </a:t>
                      </a:r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53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2362,5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2489,7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2459,6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1468,0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1587,8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1700,7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00FF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latin typeface="Century" pitchFamily="18" charset="0"/>
              </a:rPr>
              <a:t>ДОТАЦИЯ ИЗ ОБЛАСТНОГО БЮДЖЕТА</a:t>
            </a:r>
            <a:endParaRPr lang="ru-RU" b="1" dirty="0">
              <a:latin typeface="Century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91502985"/>
              </p:ext>
            </p:extLst>
          </p:nvPr>
        </p:nvGraphicFramePr>
        <p:xfrm>
          <a:off x="611560" y="2060848"/>
          <a:ext cx="792088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2652480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267744" y="5445224"/>
            <a:ext cx="455079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2017 </a:t>
            </a:r>
            <a:r>
              <a:rPr lang="ru-RU" b="1" dirty="0"/>
              <a:t>г	</a:t>
            </a:r>
            <a:r>
              <a:rPr lang="ru-RU" b="1" dirty="0" smtClean="0"/>
              <a:t>             2018 г               2019 </a:t>
            </a:r>
            <a:r>
              <a:rPr lang="ru-RU" b="1" dirty="0"/>
              <a:t>г</a:t>
            </a:r>
          </a:p>
          <a:p>
            <a:r>
              <a:rPr lang="ru-RU" sz="1600" dirty="0" smtClean="0"/>
              <a:t>6200,7</a:t>
            </a:r>
            <a:r>
              <a:rPr lang="ru-RU" sz="1600" dirty="0"/>
              <a:t>	</a:t>
            </a:r>
            <a:r>
              <a:rPr lang="ru-RU" sz="1600" dirty="0" smtClean="0"/>
              <a:t>              6335,8                  6319,5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1988840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24136"/>
          </a:xfrm>
          <a:solidFill>
            <a:srgbClr val="CC66FF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>Динамика расходов бюджета Красноармейского сельского поселения в 2017-2019 годах</a:t>
            </a:r>
          </a:p>
        </p:txBody>
      </p:sp>
      <p:graphicFrame>
        <p:nvGraphicFramePr>
          <p:cNvPr id="3072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613039"/>
              </p:ext>
            </p:extLst>
          </p:nvPr>
        </p:nvGraphicFramePr>
        <p:xfrm>
          <a:off x="492323" y="1984991"/>
          <a:ext cx="8112125" cy="4540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2" name="Лист" r:id="rId3" imgW="8115300" imgH="4772025" progId="Excel.Sheet.8">
                  <p:embed/>
                </p:oleObj>
              </mc:Choice>
              <mc:Fallback>
                <p:oleObj name="Лист" r:id="rId3" imgW="8115300" imgH="4772025" progId="Excel.Sheet.8">
                  <p:embed/>
                  <p:pic>
                    <p:nvPicPr>
                      <p:cNvPr id="0" name="Picture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323" y="1984991"/>
                        <a:ext cx="8112125" cy="454035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 flipH="1">
            <a:off x="7020272" y="1772817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Структура муниципальных программ Красноармейского сельского поселения на 2017 год</a:t>
            </a:r>
          </a:p>
        </p:txBody>
      </p:sp>
      <p:sp>
        <p:nvSpPr>
          <p:cNvPr id="3" name="Овал 2"/>
          <p:cNvSpPr/>
          <p:nvPr/>
        </p:nvSpPr>
        <p:spPr>
          <a:xfrm>
            <a:off x="251520" y="1341438"/>
            <a:ext cx="8713788" cy="5516562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/>
              <a:t>ВСЕГО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/>
              <a:t>12070,9 </a:t>
            </a:r>
            <a:r>
              <a:rPr lang="ru-RU" sz="3000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3348038" y="1412875"/>
            <a:ext cx="3240186" cy="1944688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Социальные программы (3939,5 </a:t>
            </a:r>
            <a:r>
              <a:rPr lang="ru-RU" dirty="0" err="1" smtClean="0"/>
              <a:t>тыс.рублей</a:t>
            </a:r>
            <a:r>
              <a:rPr lang="ru-RU" dirty="0" smtClean="0"/>
              <a:t>- 32,6%)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156176" y="2780928"/>
            <a:ext cx="2592287" cy="194421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Сельское хозяйство и охрана природы </a:t>
            </a:r>
            <a:r>
              <a:rPr lang="ru-RU" sz="1600" dirty="0" smtClean="0"/>
              <a:t>(180,0 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</a:t>
            </a:r>
            <a:r>
              <a:rPr lang="en-US" sz="1600" dirty="0" smtClean="0"/>
              <a:t> </a:t>
            </a:r>
            <a:r>
              <a:rPr lang="ru-RU" sz="1600" dirty="0" smtClean="0"/>
              <a:t>1,5 </a:t>
            </a:r>
            <a:r>
              <a:rPr lang="ru-RU" sz="1600" dirty="0"/>
              <a:t>%)</a:t>
            </a:r>
          </a:p>
        </p:txBody>
      </p:sp>
      <p:sp>
        <p:nvSpPr>
          <p:cNvPr id="8" name="Овал 7"/>
          <p:cNvSpPr/>
          <p:nvPr/>
        </p:nvSpPr>
        <p:spPr>
          <a:xfrm>
            <a:off x="3276266" y="4869160"/>
            <a:ext cx="2664296" cy="1873250"/>
          </a:xfrm>
          <a:prstGeom prst="ellipse">
            <a:avLst/>
          </a:prstGeom>
          <a:solidFill>
            <a:srgbClr val="FF0066"/>
          </a:solidFill>
          <a:ln>
            <a:solidFill>
              <a:srgbClr val="220B6B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Противодействие преступности и защита от ЧС </a:t>
            </a:r>
            <a:r>
              <a:rPr lang="ru-RU" sz="1600" dirty="0" smtClean="0"/>
              <a:t>(131,8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-1,1%)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539552" y="3933056"/>
            <a:ext cx="2232620" cy="1512169"/>
          </a:xfrm>
          <a:prstGeom prst="ellipse">
            <a:avLst/>
          </a:prstGeom>
          <a:solidFill>
            <a:srgbClr val="66FF33"/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Финансы и муниципальная политика (5342,2тыс.рублей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 </a:t>
            </a:r>
            <a:endParaRPr lang="en-US" sz="16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44,3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11" name="Овал 10"/>
          <p:cNvSpPr/>
          <p:nvPr/>
        </p:nvSpPr>
        <p:spPr>
          <a:xfrm>
            <a:off x="1042988" y="2060575"/>
            <a:ext cx="2305050" cy="1800225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/>
              <a:t>Инфраструк</a:t>
            </a:r>
            <a:r>
              <a:rPr lang="en-US" dirty="0" smtClean="0"/>
              <a:t>-</a:t>
            </a:r>
            <a:r>
              <a:rPr lang="ru-RU" dirty="0" err="1" smtClean="0"/>
              <a:t>турные</a:t>
            </a:r>
            <a:r>
              <a:rPr lang="ru-RU" dirty="0" smtClean="0"/>
              <a:t> </a:t>
            </a:r>
            <a:r>
              <a:rPr lang="ru-RU" sz="1600" dirty="0"/>
              <a:t>программы</a:t>
            </a:r>
            <a:r>
              <a:rPr lang="ru-RU" dirty="0"/>
              <a:t> </a:t>
            </a:r>
            <a:r>
              <a:rPr lang="ru-RU" dirty="0" smtClean="0"/>
              <a:t>(2477,4тыс.рублей</a:t>
            </a:r>
            <a:r>
              <a:rPr lang="en-US" dirty="0" smtClean="0"/>
              <a:t> </a:t>
            </a:r>
            <a:r>
              <a:rPr lang="ru-RU" dirty="0" smtClean="0"/>
              <a:t>-20,5%)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2943</TotalTime>
  <Words>597</Words>
  <Application>Microsoft Office PowerPoint</Application>
  <PresentationFormat>Экран (4:3)</PresentationFormat>
  <Paragraphs>143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Лист</vt:lpstr>
      <vt:lpstr>Проект бюджета Красноармейского сельского поселения на 2017 год и плановый период 2018 и 2019 годов направлен на решение следующих ключевых задач</vt:lpstr>
      <vt:lpstr>Презентация PowerPoint</vt:lpstr>
      <vt:lpstr>Основные параметры бюджета Красноармейского сельского поселения на 2017 год</vt:lpstr>
      <vt:lpstr>Динамика доходов бюджета Красноармейского сельского поселения          (тыс. рублей)</vt:lpstr>
      <vt:lpstr>Структура собственных доходов бюджета Красноармейского сельского поселения в 2017 году        (тыс.рублей)</vt:lpstr>
      <vt:lpstr>Динамика поступлений налога на доходы физических лиц  в части бюджета Красноармейского сельского поселения        (тыс. рублей)</vt:lpstr>
      <vt:lpstr>ДОТАЦИЯ ИЗ ОБЛАСТНОГО БЮДЖЕТА</vt:lpstr>
      <vt:lpstr>Динамика расходов бюджета Красноармейского сельского поселения в 2017-2019 годах</vt:lpstr>
      <vt:lpstr>Структура муниципальных программ Красноармейского сельского поселения на 2017 год</vt:lpstr>
      <vt:lpstr>Доля муниципальных программ в общем объеме расходов, запланированных на реализацию муниципальных программ Красноармейского сельского поселения в 2017 году</vt:lpstr>
      <vt:lpstr>Расходы бюджета Красноармейского сельского поселения, формируемые в рамках муниципальных программ Красноармейского сельского поселения и непрограммные расходы</vt:lpstr>
      <vt:lpstr>Презентация PowerPoint</vt:lpstr>
      <vt:lpstr>Расходы на  Культуру и кинематографию</vt:lpstr>
      <vt:lpstr>Расходы по программе Эффективное управление муниципальными финансами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301</cp:revision>
  <cp:lastPrinted>2015-05-06T11:33:19Z</cp:lastPrinted>
  <dcterms:created xsi:type="dcterms:W3CDTF">2012-10-21T15:40:11Z</dcterms:created>
  <dcterms:modified xsi:type="dcterms:W3CDTF">2017-02-07T09:41:53Z</dcterms:modified>
</cp:coreProperties>
</file>