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66FF"/>
    <a:srgbClr val="0099FF"/>
    <a:srgbClr val="66FF33"/>
    <a:srgbClr val="FF00FF"/>
    <a:srgbClr val="993366"/>
    <a:srgbClr val="660033"/>
    <a:srgbClr val="220B6B"/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2" autoAdjust="0"/>
    <p:restoredTop sz="86425" autoAdjust="0"/>
  </p:normalViewPr>
  <p:slideViewPr>
    <p:cSldViewPr>
      <p:cViewPr>
        <p:scale>
          <a:sx n="75" d="100"/>
          <a:sy n="75" d="100"/>
        </p:scale>
        <p:origin x="-2208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3.3314199656828254E-2"/>
                  <c:y val="5.6893320097050276E-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12217,9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2017г</c:v>
                </c:pt>
                <c:pt idx="1">
                  <c:v>2018 г</c:v>
                </c:pt>
                <c:pt idx="2">
                  <c:v>2019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12352.4</c:v>
                </c:pt>
                <c:pt idx="1">
                  <c:v>12728.3</c:v>
                </c:pt>
                <c:pt idx="2">
                  <c:v>12937.2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6247552"/>
        <c:axId val="6268032"/>
        <c:axId val="0"/>
      </c:bar3DChart>
      <c:catAx>
        <c:axId val="62475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6268032"/>
        <c:crosses val="autoZero"/>
        <c:auto val="1"/>
        <c:lblAlgn val="ctr"/>
        <c:lblOffset val="100"/>
        <c:noMultiLvlLbl val="0"/>
      </c:catAx>
      <c:valAx>
        <c:axId val="6268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62475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2014 г</c:v>
                </c:pt>
                <c:pt idx="1">
                  <c:v>факт 2015 г</c:v>
                </c:pt>
                <c:pt idx="2">
                  <c:v>план 2016 г</c:v>
                </c:pt>
                <c:pt idx="3">
                  <c:v>проект 2017 г</c:v>
                </c:pt>
                <c:pt idx="4">
                  <c:v>проект 2018 г</c:v>
                </c:pt>
                <c:pt idx="5">
                  <c:v>проект 2019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2014 г</c:v>
                </c:pt>
                <c:pt idx="1">
                  <c:v>факт 2015 г</c:v>
                </c:pt>
                <c:pt idx="2">
                  <c:v>план 2016 г</c:v>
                </c:pt>
                <c:pt idx="3">
                  <c:v>проект 2017 г</c:v>
                </c:pt>
                <c:pt idx="4">
                  <c:v>проект 2018 г</c:v>
                </c:pt>
                <c:pt idx="5">
                  <c:v>проект 2019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2362.5</c:v>
                </c:pt>
                <c:pt idx="1">
                  <c:v>2489.6999999999998</c:v>
                </c:pt>
                <c:pt idx="2">
                  <c:v>2459.6</c:v>
                </c:pt>
                <c:pt idx="3">
                  <c:v>1468</c:v>
                </c:pt>
                <c:pt idx="4">
                  <c:v>1587.8</c:v>
                </c:pt>
                <c:pt idx="5">
                  <c:v>1700.7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24963712"/>
        <c:axId val="27591040"/>
        <c:axId val="0"/>
      </c:bar3DChart>
      <c:catAx>
        <c:axId val="2496371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7591040"/>
        <c:crosses val="autoZero"/>
        <c:auto val="1"/>
        <c:lblAlgn val="ctr"/>
        <c:lblOffset val="100"/>
        <c:noMultiLvlLbl val="0"/>
      </c:catAx>
      <c:valAx>
        <c:axId val="27591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9637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7636096"/>
        <c:axId val="27637632"/>
        <c:axId val="23536512"/>
      </c:bar3DChart>
      <c:catAx>
        <c:axId val="27636096"/>
        <c:scaling>
          <c:orientation val="minMax"/>
        </c:scaling>
        <c:delete val="0"/>
        <c:axPos val="b"/>
        <c:majorTickMark val="out"/>
        <c:minorTickMark val="none"/>
        <c:tickLblPos val="nextTo"/>
        <c:crossAx val="27637632"/>
        <c:crosses val="autoZero"/>
        <c:auto val="1"/>
        <c:lblAlgn val="ctr"/>
        <c:lblOffset val="100"/>
        <c:noMultiLvlLbl val="0"/>
      </c:catAx>
      <c:valAx>
        <c:axId val="2763763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7636096"/>
        <c:crosses val="autoZero"/>
        <c:crossBetween val="between"/>
      </c:valAx>
      <c:serAx>
        <c:axId val="23536512"/>
        <c:scaling>
          <c:orientation val="minMax"/>
        </c:scaling>
        <c:delete val="0"/>
        <c:axPos val="b"/>
        <c:majorTickMark val="out"/>
        <c:minorTickMark val="none"/>
        <c:tickLblPos val="nextTo"/>
        <c:crossAx val="27637632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cat>
            <c:strRef>
              <c:f>Лист1!$D$7:$F$7</c:f>
              <c:strCache>
                <c:ptCount val="3"/>
                <c:pt idx="0">
                  <c:v>2017 г</c:v>
                </c:pt>
                <c:pt idx="1">
                  <c:v>2018 г</c:v>
                </c:pt>
                <c:pt idx="2">
                  <c:v>2019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6200.7</c:v>
                </c:pt>
                <c:pt idx="1">
                  <c:v>6335.8</c:v>
                </c:pt>
                <c:pt idx="2">
                  <c:v>6319.5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1144960"/>
        <c:axId val="31146752"/>
        <c:axId val="23536960"/>
      </c:bar3DChart>
      <c:catAx>
        <c:axId val="31144960"/>
        <c:scaling>
          <c:orientation val="minMax"/>
        </c:scaling>
        <c:delete val="0"/>
        <c:axPos val="b"/>
        <c:majorTickMark val="out"/>
        <c:minorTickMark val="none"/>
        <c:tickLblPos val="nextTo"/>
        <c:crossAx val="31146752"/>
        <c:crosses val="autoZero"/>
        <c:auto val="1"/>
        <c:lblAlgn val="ctr"/>
        <c:lblOffset val="100"/>
        <c:noMultiLvlLbl val="0"/>
      </c:catAx>
      <c:valAx>
        <c:axId val="31146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144960"/>
        <c:crosses val="autoZero"/>
        <c:crossBetween val="between"/>
      </c:valAx>
      <c:serAx>
        <c:axId val="23536960"/>
        <c:scaling>
          <c:orientation val="minMax"/>
        </c:scaling>
        <c:delete val="0"/>
        <c:axPos val="b"/>
        <c:majorTickMark val="out"/>
        <c:minorTickMark val="none"/>
        <c:tickLblPos val="nextTo"/>
        <c:crossAx val="31146752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1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2"/>
            <c:invertIfNegative val="0"/>
            <c:bubble3D val="0"/>
            <c:spPr>
              <a:solidFill>
                <a:srgbClr val="220B6B"/>
              </a:solidFill>
            </c:spPr>
          </c:dPt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2017 г</c:v>
                </c:pt>
                <c:pt idx="1">
                  <c:v>2018 г</c:v>
                </c:pt>
                <c:pt idx="2">
                  <c:v>2019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3700</c:v>
                </c:pt>
                <c:pt idx="1">
                  <c:v>3780.7</c:v>
                </c:pt>
                <c:pt idx="2">
                  <c:v>3913.1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9606272"/>
        <c:axId val="29610368"/>
      </c:barChart>
      <c:catAx>
        <c:axId val="296062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9610368"/>
        <c:crosses val="autoZero"/>
        <c:auto val="1"/>
        <c:lblAlgn val="ctr"/>
        <c:lblOffset val="100"/>
        <c:noMultiLvlLbl val="0"/>
      </c:catAx>
      <c:valAx>
        <c:axId val="29610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96062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3732,7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3447,5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3449,8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5302.3</c:v>
                </c:pt>
                <c:pt idx="1">
                  <c:v>4476.3</c:v>
                </c:pt>
                <c:pt idx="2">
                  <c:v>4591.3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26496"/>
        <c:axId val="31240576"/>
      </c:barChart>
      <c:catAx>
        <c:axId val="31226496"/>
        <c:scaling>
          <c:orientation val="minMax"/>
        </c:scaling>
        <c:delete val="0"/>
        <c:axPos val="b"/>
        <c:majorTickMark val="out"/>
        <c:minorTickMark val="none"/>
        <c:tickLblPos val="nextTo"/>
        <c:crossAx val="31240576"/>
        <c:crosses val="autoZero"/>
        <c:auto val="1"/>
        <c:lblAlgn val="ctr"/>
        <c:lblOffset val="100"/>
        <c:noMultiLvlLbl val="0"/>
      </c:catAx>
      <c:valAx>
        <c:axId val="31240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226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chart" Target="../charts/chart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oleObject" Target="../embeddings/_____Microsoft_Excel_97-20033.xls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____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_____Microsoft_Excel_97-20032.xls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Бюджет Красноармейского сельского поселения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год и плановый период 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годов направлен на решение следующих ключевых задач</a:t>
            </a:r>
          </a:p>
        </p:txBody>
      </p:sp>
      <p:sp>
        <p:nvSpPr>
          <p:cNvPr id="2867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1052513"/>
            <a:ext cx="8856663" cy="554513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 fontScale="90000"/>
          </a:bodyPr>
          <a:lstStyle/>
          <a:p>
            <a:r>
              <a:rPr lang="ru-RU" sz="2500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2017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948766"/>
            <a:ext cx="2771775" cy="144145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1,5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3"/>
            <a:ext cx="2232025" cy="1368153"/>
          </a:xfrm>
          <a:prstGeom prst="rect">
            <a:avLst/>
          </a:prstGeom>
          <a:solidFill>
            <a:srgbClr val="CC66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dirty="0">
                <a:solidFill>
                  <a:schemeClr val="tx1"/>
                </a:solidFill>
              </a:rPr>
              <a:t>финансами</a:t>
            </a:r>
            <a:r>
              <a:rPr lang="ru-RU" sz="1600" dirty="0">
                <a:solidFill>
                  <a:schemeClr val="tx1"/>
                </a:solidFill>
              </a:rPr>
              <a:t>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43,0 %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rgbClr val="0000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20,2  %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99580" y="4657501"/>
            <a:ext cx="1943100" cy="1341437"/>
          </a:xfrm>
          <a:prstGeom prst="roundRect">
            <a:avLst/>
          </a:prstGeom>
          <a:solidFill>
            <a:srgbClr val="9933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1,0 %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660033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30,0 %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2,0 %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 </a:t>
            </a:r>
            <a:r>
              <a:rPr lang="ru-RU" sz="1600" dirty="0" smtClean="0"/>
              <a:t>1,0 %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 </a:t>
            </a:r>
            <a:r>
              <a:rPr lang="ru-RU" sz="1600" dirty="0" smtClean="0"/>
              <a:t>0,8 %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политика  </a:t>
            </a:r>
            <a:r>
              <a:rPr lang="ru-RU" sz="1600" dirty="0" smtClean="0"/>
              <a:t>0,5 %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16439" y="5553074"/>
            <a:ext cx="2339752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660033"/>
                </a:solidFill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660033"/>
                </a:solidFill>
              </a:rPr>
              <a:t>непрограммные</a:t>
            </a:r>
            <a:r>
              <a:rPr lang="ru-RU" sz="2000" b="1" dirty="0" smtClean="0">
                <a:solidFill>
                  <a:srgbClr val="660033"/>
                </a:solidFill>
              </a:rPr>
              <a:t> расходы</a:t>
            </a:r>
            <a:endParaRPr lang="ru-RU" sz="2000" b="1" dirty="0">
              <a:solidFill>
                <a:srgbClr val="660033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12070,9 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12154,9 </a:t>
            </a:r>
            <a:r>
              <a:rPr lang="ru-RU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12013,9 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281,5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573,4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923,3 тыс. </a:t>
            </a:r>
            <a:r>
              <a:rPr lang="ru-RU" sz="1600" dirty="0" err="1" smtClean="0">
                <a:solidFill>
                  <a:schemeClr val="tx1"/>
                </a:solidFill>
              </a:rPr>
              <a:t>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7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8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9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расходы бюджета Красноармейского сельского поселения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573016"/>
            <a:ext cx="2448272" cy="29523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832" y="3284984"/>
            <a:ext cx="3240360" cy="30243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FF"/>
                </a:solidFill>
              </a:rPr>
              <a:t>Расходы на </a:t>
            </a:r>
            <a:br>
              <a:rPr lang="ru-RU" sz="3200" b="1" dirty="0" smtClean="0">
                <a:solidFill>
                  <a:srgbClr val="0000FF"/>
                </a:solidFill>
              </a:rPr>
            </a:br>
            <a:r>
              <a:rPr lang="ru-RU" sz="3200" b="1" dirty="0" smtClean="0">
                <a:solidFill>
                  <a:srgbClr val="0000FF"/>
                </a:solidFill>
              </a:rPr>
              <a:t>Культуру и кинематографию</a:t>
            </a:r>
            <a:endParaRPr lang="ru-RU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4" name="Лист" r:id="rId4" imgW="8886939" imgH="4924387" progId="Excel.Sheet.8">
                  <p:embed/>
                </p:oleObj>
              </mc:Choice>
              <mc:Fallback>
                <p:oleObj name="Лист" r:id="rId4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702025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Эффективное управление муниципальными финансами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026438043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4345"/>
            <a:ext cx="8064896" cy="5355312"/>
          </a:xfrm>
          <a:prstGeom prst="rect">
            <a:avLst/>
          </a:prstGeom>
          <a:solidFill>
            <a:srgbClr val="CC99FF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/>
              <a:t>Контактная информация</a:t>
            </a:r>
          </a:p>
          <a:p>
            <a:endParaRPr lang="ru-RU" dirty="0"/>
          </a:p>
          <a:p>
            <a:pPr algn="ctr"/>
            <a:r>
              <a:rPr lang="ru-RU" dirty="0"/>
              <a:t>Администрация Красноармейского сельского поселения Орловского района Ростовской области</a:t>
            </a:r>
          </a:p>
          <a:p>
            <a:endParaRPr lang="ru-RU" dirty="0"/>
          </a:p>
          <a:p>
            <a:r>
              <a:rPr lang="ru-RU" dirty="0"/>
              <a:t>347500, г. поселок Красноармейский, пер. Красноармейский 22</a:t>
            </a:r>
          </a:p>
          <a:p>
            <a:endParaRPr lang="ru-RU" dirty="0"/>
          </a:p>
          <a:p>
            <a:r>
              <a:rPr lang="ru-RU" dirty="0"/>
              <a:t>Руководитель: Глава Администрации Красноармейского сельского поселения - </a:t>
            </a:r>
            <a:r>
              <a:rPr lang="ru-RU" dirty="0" err="1"/>
              <a:t>Богуш</a:t>
            </a:r>
            <a:r>
              <a:rPr lang="ru-RU" dirty="0"/>
              <a:t> Александр Сергеевич</a:t>
            </a:r>
          </a:p>
          <a:p>
            <a:endParaRPr lang="ru-RU" dirty="0"/>
          </a:p>
          <a:p>
            <a:r>
              <a:rPr lang="ru-RU" dirty="0"/>
              <a:t>Тел. : 8(86375) 21-7-07,</a:t>
            </a:r>
          </a:p>
          <a:p>
            <a:r>
              <a:rPr lang="ru-RU" dirty="0"/>
              <a:t>           8(86375) 21-7-40,</a:t>
            </a:r>
          </a:p>
          <a:p>
            <a:r>
              <a:rPr lang="ru-RU" dirty="0"/>
              <a:t>           8(86375) 21-8-59.</a:t>
            </a:r>
          </a:p>
          <a:p>
            <a:r>
              <a:rPr lang="ru-RU" dirty="0"/>
              <a:t>E-</a:t>
            </a:r>
            <a:r>
              <a:rPr lang="ru-RU" dirty="0" err="1"/>
              <a:t>mail</a:t>
            </a:r>
            <a:r>
              <a:rPr lang="ru-RU" dirty="0"/>
              <a:t>: sp29309@donpac.ru</a:t>
            </a:r>
          </a:p>
          <a:p>
            <a:endParaRPr lang="ru-RU" smtClean="0"/>
          </a:p>
          <a:p>
            <a:endParaRPr lang="ru-RU" dirty="0"/>
          </a:p>
          <a:p>
            <a:pPr algn="ctr"/>
            <a:r>
              <a:rPr lang="ru-RU" dirty="0"/>
              <a:t>График (режим) работы:</a:t>
            </a:r>
          </a:p>
          <a:p>
            <a:pPr algn="ctr"/>
            <a:r>
              <a:rPr lang="ru-RU" dirty="0"/>
              <a:t>понедельник –пятница – 8.00 – 16.00;</a:t>
            </a:r>
          </a:p>
          <a:p>
            <a:pPr algn="ctr"/>
            <a:r>
              <a:rPr lang="ru-RU" dirty="0"/>
              <a:t>перерыв – 12.00 – 13.00.</a:t>
            </a:r>
          </a:p>
        </p:txBody>
      </p:sp>
    </p:spTree>
    <p:extLst>
      <p:ext uri="{BB962C8B-B14F-4D97-AF65-F5344CB8AC3E}">
        <p14:creationId xmlns:p14="http://schemas.microsoft.com/office/powerpoint/2010/main" val="390008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404664"/>
            <a:ext cx="4392488" cy="2448272"/>
          </a:xfrm>
          <a:prstGeom prst="downArrowCallout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2017-2019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07.11.2016  №409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203848" cy="3312368"/>
          </a:xfrm>
          <a:prstGeom prst="rightArrowCallo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2016-2018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66FF33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2017 год и на плановый период 2018-2019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Основные параметры бюджета Красноармейского сельского поселения на 2017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00B0F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1468,0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2102,3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12352,4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12352,4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5443,4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1513" y="4581723"/>
            <a:ext cx="3598863" cy="576065"/>
          </a:xfrm>
          <a:prstGeom prst="rect">
            <a:avLst/>
          </a:prstGeom>
          <a:solidFill>
            <a:srgbClr val="0099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3700,0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76825" y="33929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2627,4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1513" y="5228294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146,8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68885" y="4005065"/>
            <a:ext cx="3598863" cy="539750"/>
          </a:xfrm>
          <a:prstGeom prst="rect">
            <a:avLst/>
          </a:prstGeom>
          <a:solidFill>
            <a:srgbClr val="0070C0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96729"/>
            <a:ext cx="3598863" cy="611187"/>
          </a:xfrm>
          <a:prstGeom prst="rect">
            <a:avLst/>
          </a:prstGeom>
          <a:solidFill>
            <a:srgbClr val="CC66FF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138,8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303,7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CC66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70,6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211,1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6374,2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1822,5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173,3 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92,7</a:t>
            </a:r>
            <a:endParaRPr lang="ru-RU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180676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2017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218724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36" name="Лист" r:id="rId4" imgW="5438843" imgH="5181510" progId="Excel.Sheet.8">
                  <p:embed/>
                </p:oleObj>
              </mc:Choice>
              <mc:Fallback>
                <p:oleObj name="Лист" r:id="rId4" imgW="5438843" imgH="5181510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103188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37" name="Лист" r:id="rId7" imgW="2447857" imgH="1533615" progId="Excel.Sheet.12">
                  <p:embed/>
                </p:oleObj>
              </mc:Choice>
              <mc:Fallback>
                <p:oleObj name="Лист" r:id="rId7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в части бюджета Красноармейского </a:t>
            </a:r>
            <a:r>
              <a:rPr lang="ru-RU" sz="2000" b="1" smtClean="0">
                <a:solidFill>
                  <a:srgbClr val="7030A0"/>
                </a:solidFill>
                <a:latin typeface="Times New Roman" pitchFamily="18" charset="0"/>
              </a:rPr>
              <a:t>сельского поселения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512362"/>
              </p:ext>
            </p:extLst>
          </p:nvPr>
        </p:nvGraphicFramePr>
        <p:xfrm>
          <a:off x="1331638" y="5589240"/>
          <a:ext cx="5616627" cy="455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015"/>
                <a:gridCol w="1013194"/>
                <a:gridCol w="770910"/>
                <a:gridCol w="859013"/>
                <a:gridCol w="925091"/>
                <a:gridCol w="1189404"/>
              </a:tblGrid>
              <a:tr h="2782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факт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2014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факт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2015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план </a:t>
                      </a:r>
                      <a:r>
                        <a:rPr lang="ru-RU" sz="1100" u="none" strike="noStrike" dirty="0" smtClean="0">
                          <a:effectLst/>
                        </a:rPr>
                        <a:t>2016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>
                          <a:effectLst/>
                        </a:rPr>
                        <a:t>план2017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>
                          <a:effectLst/>
                        </a:rPr>
                        <a:t>план 2018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>
                          <a:effectLst/>
                        </a:rPr>
                        <a:t>план 2019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53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2362,5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2489,7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2459,6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1468,0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1587,8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1700,7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287663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00F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Century" pitchFamily="18" charset="0"/>
              </a:rPr>
              <a:t>ДОТАЦИЯ ИЗ ОБЛАСТНОГО БЮДЖЕТА</a:t>
            </a:r>
            <a:endParaRPr lang="ru-RU" b="1" dirty="0"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2652480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67744" y="5445224"/>
            <a:ext cx="455079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2017 </a:t>
            </a:r>
            <a:r>
              <a:rPr lang="ru-RU" b="1" dirty="0"/>
              <a:t>г	</a:t>
            </a:r>
            <a:r>
              <a:rPr lang="ru-RU" b="1" dirty="0" smtClean="0"/>
              <a:t>             2018 г               2019 </a:t>
            </a:r>
            <a:r>
              <a:rPr lang="ru-RU" b="1" dirty="0"/>
              <a:t>г</a:t>
            </a:r>
          </a:p>
          <a:p>
            <a:r>
              <a:rPr lang="ru-RU" sz="1600" dirty="0" smtClean="0"/>
              <a:t>6200,7</a:t>
            </a:r>
            <a:r>
              <a:rPr lang="ru-RU" sz="1600" dirty="0"/>
              <a:t>	</a:t>
            </a:r>
            <a:r>
              <a:rPr lang="ru-RU" sz="1600" dirty="0" smtClean="0"/>
              <a:t>              6335,8                  6319,5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rgbClr val="CC66FF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2017-2019 годах</a:t>
            </a:r>
          </a:p>
        </p:txBody>
      </p:sp>
      <p:graphicFrame>
        <p:nvGraphicFramePr>
          <p:cNvPr id="3072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1515836"/>
              </p:ext>
            </p:extLst>
          </p:nvPr>
        </p:nvGraphicFramePr>
        <p:xfrm>
          <a:off x="492323" y="1984991"/>
          <a:ext cx="8112125" cy="4540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0" name="Лист" r:id="rId4" imgW="8115300" imgH="4772025" progId="Excel.Sheet.8">
                  <p:embed/>
                </p:oleObj>
              </mc:Choice>
              <mc:Fallback>
                <p:oleObj name="Лист" r:id="rId4" imgW="8115300" imgH="4772025" progId="Excel.Sheet.8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323" y="1984991"/>
                        <a:ext cx="8112125" cy="454035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2017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12070,9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(3939,5 </a:t>
            </a:r>
            <a:r>
              <a:rPr lang="ru-RU" dirty="0" err="1" smtClean="0"/>
              <a:t>тыс.рублей</a:t>
            </a:r>
            <a:r>
              <a:rPr lang="ru-RU" dirty="0" smtClean="0"/>
              <a:t>- 32,6%)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780928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и охрана природы </a:t>
            </a:r>
            <a:r>
              <a:rPr lang="ru-RU" sz="1600" dirty="0" smtClean="0"/>
              <a:t>(180,0 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</a:t>
            </a:r>
            <a:r>
              <a:rPr lang="en-US" sz="1600" dirty="0" smtClean="0"/>
              <a:t> </a:t>
            </a:r>
            <a:r>
              <a:rPr lang="ru-RU" sz="1600" dirty="0" smtClean="0"/>
              <a:t>1,5 </a:t>
            </a:r>
            <a:r>
              <a:rPr lang="ru-RU" sz="1600" dirty="0"/>
              <a:t>%)</a:t>
            </a:r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0066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(131,8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-1,1%)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(5342,2тыс.рублей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44,3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(2477,4тыс.рублей</a:t>
            </a:r>
            <a:r>
              <a:rPr lang="en-US" dirty="0" smtClean="0"/>
              <a:t> </a:t>
            </a:r>
            <a:r>
              <a:rPr lang="ru-RU" dirty="0" smtClean="0"/>
              <a:t>-20,5%)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2924</TotalTime>
  <Words>586</Words>
  <Application>Microsoft Office PowerPoint</Application>
  <PresentationFormat>Экран (4:3)</PresentationFormat>
  <Paragraphs>144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Лист</vt:lpstr>
      <vt:lpstr> Бюджет Красноармейского сельского поселения на 2017 год и плановый период 2018 и 2019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2017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2017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2017-2019 годах</vt:lpstr>
      <vt:lpstr>Структура муниципальных программ Красноармейского сельского поселения на 2017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2017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Эффективное управление муниципальными финансами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299</cp:revision>
  <cp:lastPrinted>2015-05-06T11:33:19Z</cp:lastPrinted>
  <dcterms:created xsi:type="dcterms:W3CDTF">2012-10-21T15:40:11Z</dcterms:created>
  <dcterms:modified xsi:type="dcterms:W3CDTF">2017-02-07T09:51:44Z</dcterms:modified>
</cp:coreProperties>
</file>