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2" r:id="rId2"/>
    <p:sldId id="306" r:id="rId3"/>
    <p:sldId id="320" r:id="rId4"/>
    <p:sldId id="314" r:id="rId5"/>
    <p:sldId id="318" r:id="rId6"/>
    <p:sldId id="317" r:id="rId7"/>
    <p:sldId id="315" r:id="rId8"/>
    <p:sldId id="321" r:id="rId9"/>
    <p:sldId id="322" r:id="rId10"/>
    <p:sldId id="271" r:id="rId11"/>
    <p:sldId id="307" r:id="rId12"/>
    <p:sldId id="273" r:id="rId13"/>
    <p:sldId id="274" r:id="rId14"/>
    <p:sldId id="296" r:id="rId15"/>
    <p:sldId id="281" r:id="rId16"/>
    <p:sldId id="302" r:id="rId17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FF"/>
    <a:srgbClr val="B320D0"/>
    <a:srgbClr val="FF9966"/>
    <a:srgbClr val="0099FF"/>
    <a:srgbClr val="220B6B"/>
    <a:srgbClr val="0000FF"/>
    <a:srgbClr val="FF00FF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20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3333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3333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3333FF"/>
              </a:solidFill>
            </c:spPr>
          </c:dPt>
          <c:dLbls>
            <c:dLbl>
              <c:idx val="0"/>
              <c:layout>
                <c:manualLayout>
                  <c:x val="3.3314199656828254E-2"/>
                  <c:y val="5.6893320097050276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12217,9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2015г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12217.9</c:v>
                </c:pt>
                <c:pt idx="1">
                  <c:v>12163.2</c:v>
                </c:pt>
                <c:pt idx="2">
                  <c:v>11306.9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7077248"/>
        <c:axId val="62511360"/>
        <c:axId val="0"/>
      </c:bar3DChart>
      <c:catAx>
        <c:axId val="7077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62511360"/>
        <c:crosses val="autoZero"/>
        <c:auto val="1"/>
        <c:lblAlgn val="ctr"/>
        <c:lblOffset val="100"/>
        <c:noMultiLvlLbl val="0"/>
      </c:catAx>
      <c:valAx>
        <c:axId val="62511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077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2012 г</c:v>
                </c:pt>
                <c:pt idx="1">
                  <c:v>факт 2013 г</c:v>
                </c:pt>
                <c:pt idx="2">
                  <c:v>план 2014 г</c:v>
                </c:pt>
                <c:pt idx="3">
                  <c:v>проект 2015 г</c:v>
                </c:pt>
                <c:pt idx="4">
                  <c:v>проект 2016 г</c:v>
                </c:pt>
                <c:pt idx="5">
                  <c:v>проект 2017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Лист1!$E$9:$J$9</c:f>
              <c:strCache>
                <c:ptCount val="6"/>
                <c:pt idx="0">
                  <c:v>факт 2012 г</c:v>
                </c:pt>
                <c:pt idx="1">
                  <c:v>факт 2013 г</c:v>
                </c:pt>
                <c:pt idx="2">
                  <c:v>план 2014 г</c:v>
                </c:pt>
                <c:pt idx="3">
                  <c:v>проект 2015 г</c:v>
                </c:pt>
                <c:pt idx="4">
                  <c:v>проект 2016 г</c:v>
                </c:pt>
                <c:pt idx="5">
                  <c:v>проект 2017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2244.6</c:v>
                </c:pt>
                <c:pt idx="1">
                  <c:v>2117.6999999999998</c:v>
                </c:pt>
                <c:pt idx="2">
                  <c:v>1847.5</c:v>
                </c:pt>
                <c:pt idx="3">
                  <c:v>1835.5</c:v>
                </c:pt>
                <c:pt idx="4">
                  <c:v>2044.3</c:v>
                </c:pt>
                <c:pt idx="5">
                  <c:v>2276.8000000000002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2865408"/>
        <c:axId val="22866944"/>
        <c:axId val="0"/>
      </c:bar3DChart>
      <c:catAx>
        <c:axId val="22865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2866944"/>
        <c:crosses val="autoZero"/>
        <c:auto val="1"/>
        <c:lblAlgn val="ctr"/>
        <c:lblOffset val="100"/>
        <c:noMultiLvlLbl val="0"/>
      </c:catAx>
      <c:valAx>
        <c:axId val="2286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865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988480"/>
        <c:axId val="19990016"/>
        <c:axId val="30075072"/>
      </c:bar3DChart>
      <c:catAx>
        <c:axId val="19988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9990016"/>
        <c:crosses val="autoZero"/>
        <c:auto val="1"/>
        <c:lblAlgn val="ctr"/>
        <c:lblOffset val="100"/>
        <c:noMultiLvlLbl val="0"/>
      </c:catAx>
      <c:valAx>
        <c:axId val="199900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988480"/>
        <c:crosses val="autoZero"/>
        <c:crossBetween val="between"/>
      </c:valAx>
      <c:serAx>
        <c:axId val="30075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999001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cat>
            <c:strRef>
              <c:f>Лист1!$D$7:$F$7</c:f>
              <c:strCache>
                <c:ptCount val="3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5040.3</c:v>
                </c:pt>
                <c:pt idx="1">
                  <c:v>4043.1</c:v>
                </c:pt>
                <c:pt idx="2">
                  <c:v>3712.7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028032"/>
        <c:axId val="20033920"/>
        <c:axId val="30075520"/>
      </c:bar3DChart>
      <c:catAx>
        <c:axId val="20028032"/>
        <c:scaling>
          <c:orientation val="minMax"/>
        </c:scaling>
        <c:delete val="0"/>
        <c:axPos val="b"/>
        <c:majorTickMark val="out"/>
        <c:minorTickMark val="none"/>
        <c:tickLblPos val="nextTo"/>
        <c:crossAx val="20033920"/>
        <c:crosses val="autoZero"/>
        <c:auto val="1"/>
        <c:lblAlgn val="ctr"/>
        <c:lblOffset val="100"/>
        <c:noMultiLvlLbl val="0"/>
      </c:catAx>
      <c:valAx>
        <c:axId val="20033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28032"/>
        <c:crosses val="autoZero"/>
        <c:crossBetween val="between"/>
      </c:valAx>
      <c:serAx>
        <c:axId val="30075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033920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70108635272446"/>
          <c:y val="0.20780137083533953"/>
          <c:w val="0.68808296662689661"/>
          <c:h val="0.674725570615612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субсидий-19352.7 тыс.рублей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993366"/>
              </a:solidFill>
            </c:spPr>
          </c:dPt>
          <c:dPt>
            <c:idx val="1"/>
            <c:bubble3D val="0"/>
            <c:spPr>
              <a:solidFill>
                <a:srgbClr val="993366"/>
              </a:solidFill>
            </c:spPr>
          </c:dPt>
          <c:dPt>
            <c:idx val="2"/>
            <c:bubble3D val="0"/>
            <c:spPr>
              <a:solidFill>
                <a:srgbClr val="993366"/>
              </a:solidFill>
            </c:spPr>
          </c:dPt>
          <c:dPt>
            <c:idx val="3"/>
            <c:bubble3D val="0"/>
            <c:spPr>
              <a:solidFill>
                <a:srgbClr val="993366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993366"/>
              </a:solidFill>
            </c:spPr>
          </c:dPt>
          <c:dPt>
            <c:idx val="6"/>
            <c:bubble3D val="0"/>
            <c:spPr>
              <a:solidFill>
                <a:srgbClr val="993366"/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0.3810064582196182"/>
                  <c:y val="-0.1790270744771049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b="0" dirty="0" smtClean="0">
                        <a:latin typeface="Century" pitchFamily="18" charset="0"/>
                      </a:rPr>
                      <a:t>Возмещение предприятиям ЖКХ-544,2 тыс.рублей (4,5%)</a:t>
                    </a:r>
                    <a:endParaRPr lang="en-US" sz="1400" b="0" dirty="0">
                      <a:latin typeface="Century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</c:v>
                </c:pt>
                <c:pt idx="1">
                  <c:v>3539</c:v>
                </c:pt>
                <c:pt idx="2">
                  <c:v>6312.4</c:v>
                </c:pt>
                <c:pt idx="3">
                  <c:v>1652.5</c:v>
                </c:pt>
                <c:pt idx="4">
                  <c:v>1219.2</c:v>
                </c:pt>
                <c:pt idx="5">
                  <c:v>127.6</c:v>
                </c:pt>
                <c:pt idx="6">
                  <c:v>6402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Столбец4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Лист1!$F$2:$F$8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3732.7</c:v>
                </c:pt>
                <c:pt idx="1">
                  <c:v>3447.5</c:v>
                </c:pt>
                <c:pt idx="2">
                  <c:v>3449.8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9588864"/>
        <c:axId val="29612288"/>
      </c:barChart>
      <c:catAx>
        <c:axId val="29588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9612288"/>
        <c:crosses val="autoZero"/>
        <c:auto val="1"/>
        <c:lblAlgn val="ctr"/>
        <c:lblOffset val="100"/>
        <c:noMultiLvlLbl val="0"/>
      </c:catAx>
      <c:valAx>
        <c:axId val="2961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588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3447,5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1081.5</c:v>
                </c:pt>
                <c:pt idx="1">
                  <c:v>1081.5</c:v>
                </c:pt>
                <c:pt idx="2">
                  <c:v>1081.5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67360"/>
        <c:axId val="32368896"/>
      </c:barChart>
      <c:catAx>
        <c:axId val="3236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32368896"/>
        <c:crosses val="autoZero"/>
        <c:auto val="1"/>
        <c:lblAlgn val="ctr"/>
        <c:lblOffset val="100"/>
        <c:noMultiLvlLbl val="0"/>
      </c:catAx>
      <c:valAx>
        <c:axId val="3236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36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4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юджет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201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00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2015-2017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258503"/>
              </p:ext>
            </p:extLst>
          </p:nvPr>
        </p:nvGraphicFramePr>
        <p:xfrm>
          <a:off x="539750" y="1916832"/>
          <a:ext cx="7912100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Лист" r:id="rId3" imgW="7915343" imgH="4533990" progId="Excel.Sheet.8">
                  <p:embed/>
                </p:oleObj>
              </mc:Choice>
              <mc:Fallback>
                <p:oleObj name="Лист" r:id="rId3" imgW="7915343" imgH="4533990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16832"/>
                        <a:ext cx="7912100" cy="4392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2015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11084,6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Социальная программа (46,5 тыс.рублей- 0,4%)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и охрана природы </a:t>
            </a:r>
            <a:r>
              <a:rPr lang="ru-RU" sz="1600" dirty="0" smtClean="0"/>
              <a:t>(38,6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0,4 </a:t>
            </a:r>
            <a:r>
              <a:rPr lang="ru-RU" sz="1600" dirty="0"/>
              <a:t>%)</a:t>
            </a:r>
          </a:p>
        </p:txBody>
      </p:sp>
      <p:sp>
        <p:nvSpPr>
          <p:cNvPr id="8" name="Овал 7"/>
          <p:cNvSpPr/>
          <p:nvPr/>
        </p:nvSpPr>
        <p:spPr>
          <a:xfrm>
            <a:off x="4932040" y="4724400"/>
            <a:ext cx="2664296" cy="1873250"/>
          </a:xfrm>
          <a:prstGeom prst="ellipse">
            <a:avLst/>
          </a:prstGeom>
          <a:solidFill>
            <a:srgbClr val="FF00FF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(347,8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-3,1%)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2339752" y="4797152"/>
            <a:ext cx="2520280" cy="17274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Культура и спорт (3815,2 тыс.рублей-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</a:t>
            </a:r>
            <a:r>
              <a:rPr lang="ru-RU" sz="1600" dirty="0" smtClean="0"/>
              <a:t>34,4 %)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(3733,5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33,7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(3102,7 тыс.рублей</a:t>
            </a:r>
            <a:r>
              <a:rPr lang="en-US" dirty="0" smtClean="0"/>
              <a:t> </a:t>
            </a:r>
            <a:r>
              <a:rPr lang="ru-RU" dirty="0" smtClean="0"/>
              <a:t>-28,0 %)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2015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0,4 </a:t>
            </a:r>
            <a:r>
              <a:rPr lang="ru-RU" dirty="0"/>
              <a:t>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0381" y="4522613"/>
            <a:ext cx="2843213" cy="792064"/>
          </a:xfrm>
          <a:prstGeom prst="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транспортной системы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r>
              <a:rPr lang="ru-RU" dirty="0" smtClean="0"/>
              <a:t>8,3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00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30,2 %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17,1  %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14388" y="5442233"/>
            <a:ext cx="1943100" cy="1341437"/>
          </a:xfrm>
          <a:prstGeom prst="roundRect">
            <a:avLst/>
          </a:prstGeom>
          <a:solidFill>
            <a:srgbClr val="FF99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0,7 %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30,6 %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 </a:t>
            </a:r>
            <a:r>
              <a:rPr lang="ru-RU" sz="1600" dirty="0" smtClean="0"/>
              <a:t>0,3 %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2,8 %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0,02 %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11084,6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10235,9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10044,9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1133,3 </a:t>
            </a:r>
            <a:r>
              <a:rPr lang="ru-RU" sz="1600" dirty="0" err="1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2479,1 </a:t>
            </a:r>
            <a:r>
              <a:rPr lang="ru-RU" sz="1600" dirty="0" err="1" smtClean="0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1686,7 тыс. </a:t>
            </a:r>
            <a:r>
              <a:rPr lang="ru-RU" sz="1600" dirty="0" err="1" smtClean="0"/>
              <a:t>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7г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9933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9933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0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4981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85766468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rgbClr val="B320D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2015-2017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18.09.2014  №205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2015-2017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92D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</a:t>
            </a:r>
            <a:r>
              <a:rPr lang="ru-RU" b="1" dirty="0" smtClean="0"/>
              <a:t>формирование </a:t>
            </a:r>
            <a:r>
              <a:rPr lang="ru-RU" b="1" dirty="0" smtClean="0"/>
              <a:t>бюджета Красноармейского сельского поселения Орловского района на 2015 год и на плановый период 2016-2017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9"/>
            <a:ext cx="3598862" cy="359494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1835,5</a:t>
            </a:r>
            <a:endParaRPr lang="ru-RU" sz="1200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95288" y="1988840"/>
            <a:ext cx="3598862" cy="557510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с применением упрощенной</a:t>
            </a:r>
          </a:p>
          <a:p>
            <a:pPr algn="ctr"/>
            <a:r>
              <a:rPr lang="ru-RU" sz="1200" dirty="0" smtClean="0"/>
              <a:t> системы налогообложения</a:t>
            </a:r>
            <a:endParaRPr lang="ru-RU" sz="1200" dirty="0"/>
          </a:p>
          <a:p>
            <a:pPr algn="ctr"/>
            <a:r>
              <a:rPr lang="ru-RU" sz="1200" dirty="0" smtClean="0"/>
              <a:t>26,8</a:t>
            </a:r>
            <a:endParaRPr lang="ru-RU" sz="1200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95288" y="2636913"/>
            <a:ext cx="3600450" cy="432047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Акцизы </a:t>
            </a:r>
            <a:endParaRPr lang="ru-RU" sz="1200" dirty="0"/>
          </a:p>
          <a:p>
            <a:pPr algn="ctr"/>
            <a:r>
              <a:rPr lang="ru-RU" sz="1200" dirty="0" smtClean="0"/>
              <a:t>901,9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95288" y="3140969"/>
            <a:ext cx="3600450" cy="50405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475,9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12217,9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12217,9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rgbClr val="00B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4685,4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76825" y="2060848"/>
            <a:ext cx="3598863" cy="576065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3815,2</a:t>
            </a:r>
            <a:endParaRPr lang="ru-RU" sz="1200" dirty="0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076825" y="2780928"/>
            <a:ext cx="3598863" cy="504056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1015,2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2106,1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76825" y="400506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46,5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20,0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76825" y="5805488"/>
            <a:ext cx="3598863" cy="611187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364,8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716339"/>
            <a:ext cx="3600450" cy="432741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368,1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62,9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608,2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5749,4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256088"/>
            <a:ext cx="3598862" cy="450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2189,2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4581128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164,7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843316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2015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7336"/>
              </p:ext>
            </p:extLst>
          </p:nvPr>
        </p:nvGraphicFramePr>
        <p:xfrm>
          <a:off x="755577" y="1052737"/>
          <a:ext cx="6120680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2" name="Лист" r:id="rId4" imgW="5429385" imgH="5172075" progId="Excel.Sheet.8">
                  <p:embed/>
                </p:oleObj>
              </mc:Choice>
              <mc:Fallback>
                <p:oleObj name="Лист" r:id="rId4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7" y="1052737"/>
                        <a:ext cx="6120680" cy="540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363581"/>
              </p:ext>
            </p:extLst>
          </p:nvPr>
        </p:nvGraphicFramePr>
        <p:xfrm>
          <a:off x="5724128" y="1772816"/>
          <a:ext cx="3096344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3" name="Лист" r:id="rId7" imgW="2447857" imgH="1695360" progId="Excel.Sheet.12">
                  <p:embed/>
                </p:oleObj>
              </mc:Choice>
              <mc:Fallback>
                <p:oleObj name="Лист" r:id="rId7" imgW="2447857" imgH="1695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24128" y="1772816"/>
                        <a:ext cx="3096344" cy="396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74898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859013"/>
                <a:gridCol w="925091"/>
                <a:gridCol w="1189404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факт 2012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факт 2013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план 2014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2015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2016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2017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2244,6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2117,7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1847,5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1835,5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2044,3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2276,8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118504"/>
              </p:ext>
            </p:extLst>
          </p:nvPr>
        </p:nvGraphicFramePr>
        <p:xfrm>
          <a:off x="971600" y="1600201"/>
          <a:ext cx="7715200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Динамика поступлений собственных доходов бюджета Красноармейского сельского поселения</a:t>
            </a:r>
            <a:r>
              <a:rPr lang="ru-RU" sz="2000" dirty="0" smtClean="0">
                <a:latin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</a:rPr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530664"/>
              </p:ext>
            </p:extLst>
          </p:nvPr>
        </p:nvGraphicFramePr>
        <p:xfrm>
          <a:off x="531813" y="1778000"/>
          <a:ext cx="8144643" cy="4675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3" name="Лист" r:id="rId3" imgW="7077143" imgH="4667160" progId="Excel.Sheet.8">
                  <p:embed/>
                </p:oleObj>
              </mc:Choice>
              <mc:Fallback>
                <p:oleObj name="Лист" r:id="rId3" imgW="7077143" imgH="466716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1778000"/>
                        <a:ext cx="8144643" cy="46753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1565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2015 г	</a:t>
            </a:r>
            <a:r>
              <a:rPr lang="ru-RU" b="1" dirty="0" smtClean="0"/>
              <a:t>             2016 г               2017 </a:t>
            </a:r>
            <a:r>
              <a:rPr lang="ru-RU" b="1" dirty="0"/>
              <a:t>г</a:t>
            </a:r>
          </a:p>
          <a:p>
            <a:r>
              <a:rPr lang="ru-RU" sz="1600" dirty="0"/>
              <a:t>5040,3	</a:t>
            </a:r>
            <a:r>
              <a:rPr lang="ru-RU" sz="1600" dirty="0" smtClean="0"/>
              <a:t>              4043,1                  3712,7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9361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Субсидии из областного бюджета бюджету Красноармейского сельского поселения на 2015 год -544,2 тыс.рублей</a:t>
            </a:r>
            <a:endParaRPr lang="ru-RU" sz="24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3712005"/>
              </p:ext>
            </p:extLst>
          </p:nvPr>
        </p:nvGraphicFramePr>
        <p:xfrm>
          <a:off x="32352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2696</TotalTime>
  <Words>569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Тема Office</vt:lpstr>
      <vt:lpstr>Лист</vt:lpstr>
      <vt:lpstr>Лист Microsoft Excel 97-2003</vt:lpstr>
      <vt:lpstr>Бюджет Красноармейского сельского поселения на 2015 год и плановый период 2016 и 2017 годов</vt:lpstr>
      <vt:lpstr>Презентация PowerPoint</vt:lpstr>
      <vt:lpstr>Основные параметры бюджета Красноармейского сельского поселения на 2015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2015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Динамика поступлений собственных доходов бюджета Красноармейского сельского поселения        (тыс. рублей)</vt:lpstr>
      <vt:lpstr>ДОТАЦИЯ ИЗ ОБЛАСТНОГО БЮДЖЕТА</vt:lpstr>
      <vt:lpstr>Субсидии из областного бюджета бюджету Красноармейского сельского поселения на 2015 год -544,2 тыс.рублей</vt:lpstr>
      <vt:lpstr>Динамика расходов бюджета Красноармейского сельского поселения в 2015-2017 годах</vt:lpstr>
      <vt:lpstr>Структура муниципальных программ Красноармейского сельского поселения на 2015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2015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271</cp:revision>
  <cp:lastPrinted>2015-05-06T11:33:19Z</cp:lastPrinted>
  <dcterms:created xsi:type="dcterms:W3CDTF">2012-10-21T15:40:11Z</dcterms:created>
  <dcterms:modified xsi:type="dcterms:W3CDTF">2015-05-15T04:44:00Z</dcterms:modified>
</cp:coreProperties>
</file>