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A20E"/>
    <a:srgbClr val="EC9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hPercent val="43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66084788029923E-2"/>
          <c:y val="0.10230179028132996"/>
          <c:w val="0.91645885286783035"/>
          <c:h val="0.782608695652174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1.2574802067309881E-2"/>
                  <c:y val="1.08934452105776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13172,8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938939773138799E-4"/>
                  <c:y val="4.6008024442558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17595,7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553748927947496E-3"/>
                  <c:y val="4.19690713133118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71806641867477E-2"/>
                  <c:y val="-1.44409141023542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1332767653065247E-3"/>
                  <c:y val="-3.77520215798964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12163,2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Факт 2012</c:v>
                </c:pt>
                <c:pt idx="1">
                  <c:v>Оценка 2013</c:v>
                </c:pt>
                <c:pt idx="2">
                  <c:v>Прогноз 2014</c:v>
                </c:pt>
                <c:pt idx="3">
                  <c:v>Прогноз 2015</c:v>
                </c:pt>
                <c:pt idx="4">
                  <c:v>Прогноз 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6985</c:v>
                </c:pt>
                <c:pt idx="1">
                  <c:v>6875</c:v>
                </c:pt>
                <c:pt idx="2" formatCode="0.0">
                  <c:v>6858.3</c:v>
                </c:pt>
                <c:pt idx="3">
                  <c:v>6768.8</c:v>
                </c:pt>
                <c:pt idx="4">
                  <c:v>6849.4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804992"/>
        <c:axId val="68806528"/>
        <c:axId val="0"/>
      </c:bar3DChart>
      <c:catAx>
        <c:axId val="6880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80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80652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804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3640897755610986"/>
          <c:y val="5.1150895140664957E-3"/>
          <c:w val="0.15336658354114721"/>
          <c:h val="7.41687979539642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9193154034232"/>
          <c:y val="7.4534161490683232E-2"/>
          <c:w val="0.87286063569682193"/>
          <c:h val="0.68633540372670809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7710,8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7949,0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8681,0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8843,2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Лист2!$A$7:$D$7</c:f>
              <c:numCache>
                <c:formatCode>General</c:formatCode>
                <c:ptCount val="4"/>
                <c:pt idx="0">
                  <c:v>2579.9</c:v>
                </c:pt>
                <c:pt idx="1">
                  <c:v>2527.1999999999998</c:v>
                </c:pt>
                <c:pt idx="2">
                  <c:v>2606.4</c:v>
                </c:pt>
                <c:pt idx="3">
                  <c:v>2687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9998720"/>
        <c:axId val="120028160"/>
      </c:barChart>
      <c:catAx>
        <c:axId val="119998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52200488997555017"/>
              <c:y val="0.872670807453416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00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028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1.4669926650366753E-2"/>
              <c:y val="0.295031055900621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999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8490030667303272"/>
          <c:y val="6.9767441860465129E-2"/>
        </c:manualLayout>
      </c:layout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83420563260425E-2"/>
          <c:y val="0.1334070683025087"/>
          <c:w val="0.62886210340989712"/>
          <c:h val="0.86659293169749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3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 -1847,5</c:v>
                </c:pt>
                <c:pt idx="1">
                  <c:v>Упрощ. с-ма налогообложения-80,4</c:v>
                </c:pt>
                <c:pt idx="2">
                  <c:v>ЕСХН-303,6</c:v>
                </c:pt>
                <c:pt idx="3">
                  <c:v>Земельный налог-3801,3</c:v>
                </c:pt>
                <c:pt idx="4">
                  <c:v>Госпошлина-59,9</c:v>
                </c:pt>
                <c:pt idx="5">
                  <c:v>Акцизы-871,8</c:v>
                </c:pt>
                <c:pt idx="6">
                  <c:v>Налог на имущество физ. Лиц-169,5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25.9</c:v>
                </c:pt>
                <c:pt idx="1">
                  <c:v>1.1000000000000001</c:v>
                </c:pt>
                <c:pt idx="2">
                  <c:v>4.3</c:v>
                </c:pt>
                <c:pt idx="3">
                  <c:v>53.3</c:v>
                </c:pt>
                <c:pt idx="4">
                  <c:v>0.8</c:v>
                </c:pt>
                <c:pt idx="5">
                  <c:v>12.2</c:v>
                </c:pt>
                <c:pt idx="6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НДФЛ -1847,5</c:v>
                </c:pt>
                <c:pt idx="1">
                  <c:v>Упрощ. с-ма налогообложения-80,4</c:v>
                </c:pt>
                <c:pt idx="2">
                  <c:v>ЕСХН-303,6</c:v>
                </c:pt>
                <c:pt idx="3">
                  <c:v>Земельный налог-3801,3</c:v>
                </c:pt>
                <c:pt idx="4">
                  <c:v>Госпошлина-59,9</c:v>
                </c:pt>
                <c:pt idx="5">
                  <c:v>Акцизы-871,8</c:v>
                </c:pt>
                <c:pt idx="6">
                  <c:v>Налог на имущество физ. Лиц-169,5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640070177403254"/>
          <c:y val="0.12678721845815785"/>
          <c:w val="0.33359929822596757"/>
          <c:h val="0.87321278154184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Общегос. Вопр-4514,7</c:v>
                </c:pt>
                <c:pt idx="1">
                  <c:v>Культура, кинематогр.-4059,9</c:v>
                </c:pt>
                <c:pt idx="2">
                  <c:v>Физич. Культура и спорт-78,6</c:v>
                </c:pt>
                <c:pt idx="3">
                  <c:v>Национ. Экономика-1357,1</c:v>
                </c:pt>
                <c:pt idx="4">
                  <c:v>ЖКХ-2112,0</c:v>
                </c:pt>
                <c:pt idx="5">
                  <c:v>Соц. Политика-45,0</c:v>
                </c:pt>
                <c:pt idx="6">
                  <c:v>Национ. Безопасность-352,3</c:v>
                </c:pt>
                <c:pt idx="7">
                  <c:v>СМИ-38,0</c:v>
                </c:pt>
                <c:pt idx="8">
                  <c:v>Нац. Оборона-154,4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35.5</c:v>
                </c:pt>
                <c:pt idx="1">
                  <c:v>31.9</c:v>
                </c:pt>
                <c:pt idx="2">
                  <c:v>0.6</c:v>
                </c:pt>
                <c:pt idx="3">
                  <c:v>10.7</c:v>
                </c:pt>
                <c:pt idx="4" formatCode="0.0">
                  <c:v>16.600000000000001</c:v>
                </c:pt>
                <c:pt idx="5" formatCode="0.0">
                  <c:v>0.4</c:v>
                </c:pt>
                <c:pt idx="6">
                  <c:v>2.8</c:v>
                </c:pt>
                <c:pt idx="7" formatCode="0.0">
                  <c:v>0.3</c:v>
                </c:pt>
                <c:pt idx="8">
                  <c:v>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Общегос. Вопр-4514,7</c:v>
                </c:pt>
                <c:pt idx="1">
                  <c:v>Культура, кинематогр.-4059,9</c:v>
                </c:pt>
                <c:pt idx="2">
                  <c:v>Физич. Культура и спорт-78,6</c:v>
                </c:pt>
                <c:pt idx="3">
                  <c:v>Национ. Экономика-1357,1</c:v>
                </c:pt>
                <c:pt idx="4">
                  <c:v>ЖКХ-2112,0</c:v>
                </c:pt>
                <c:pt idx="5">
                  <c:v>Соц. Политика-45,0</c:v>
                </c:pt>
                <c:pt idx="6">
                  <c:v>Национ. Безопасность-352,3</c:v>
                </c:pt>
                <c:pt idx="7">
                  <c:v>СМИ-38,0</c:v>
                </c:pt>
                <c:pt idx="8">
                  <c:v>Нац. Оборона-154,4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Общегос. Вопр-4514,7</c:v>
                </c:pt>
                <c:pt idx="1">
                  <c:v>Культура, кинематогр.-4059,9</c:v>
                </c:pt>
                <c:pt idx="2">
                  <c:v>Физич. Культура и спорт-78,6</c:v>
                </c:pt>
                <c:pt idx="3">
                  <c:v>Национ. Экономика-1357,1</c:v>
                </c:pt>
                <c:pt idx="4">
                  <c:v>ЖКХ-2112,0</c:v>
                </c:pt>
                <c:pt idx="5">
                  <c:v>Соц. Политика-45,0</c:v>
                </c:pt>
                <c:pt idx="6">
                  <c:v>Национ. Безопасность-352,3</c:v>
                </c:pt>
                <c:pt idx="7">
                  <c:v>СМИ-38,0</c:v>
                </c:pt>
                <c:pt idx="8">
                  <c:v>Нац. Оборона-154,4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0.0355</cdr:x>
      <cdr:y>0.02225</cdr:y>
    </cdr:from>
    <cdr:to>
      <cdr:x>0.1345</cdr:x>
      <cdr:y>0.102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949" y="66292"/>
          <a:ext cx="605013" cy="2376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05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3344-246B-4B3D-9097-74BA9BA8B94C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F93C-E02C-4562-A949-EA647AE13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2.xls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Проект бюджета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Красноармейского сельского поселения на 2014 год и плановый период 2015 и 2016 годов направлен на решение следующих ключевых задач: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algn="l"/>
            <a:r>
              <a:rPr lang="ru-RU" sz="2400" dirty="0" smtClean="0"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pPr algn="l"/>
            <a:r>
              <a:rPr lang="ru-RU" sz="2400" dirty="0" smtClean="0">
                <a:latin typeface="Times New Roman" pitchFamily="18" charset="0"/>
              </a:rPr>
              <a:t>3) соответствие финансовых возможностей Красноармейского сельского поселения ключевым направлениям развития;</a:t>
            </a:r>
          </a:p>
          <a:p>
            <a:pPr algn="l"/>
            <a:r>
              <a:rPr lang="ru-RU" sz="2400" dirty="0" smtClean="0"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pPr algn="l"/>
            <a:r>
              <a:rPr lang="ru-RU" sz="2400" dirty="0" smtClean="0"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86724" cy="64294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100" b="1" dirty="0" smtClean="0">
                <a:solidFill>
                  <a:srgbClr val="C00000"/>
                </a:solidFill>
              </a:rPr>
              <a:t>Расходы бюджета Красноармейского сельского поселения в 2014 году</a:t>
            </a:r>
            <a:r>
              <a:rPr lang="ru-RU" sz="2100" dirty="0" smtClean="0">
                <a:solidFill>
                  <a:srgbClr val="C00000"/>
                </a:solidFill>
              </a:rPr>
              <a:t/>
            </a:r>
            <a:br>
              <a:rPr lang="ru-RU" sz="2100" dirty="0" smtClean="0">
                <a:solidFill>
                  <a:srgbClr val="C00000"/>
                </a:solidFill>
              </a:rPr>
            </a:br>
            <a:r>
              <a:rPr lang="ru-RU" sz="2100" b="1" dirty="0" smtClean="0">
                <a:solidFill>
                  <a:srgbClr val="C00000"/>
                </a:solidFill>
              </a:rPr>
              <a:t>12712,0  тыс.рублей</a:t>
            </a:r>
            <a:endParaRPr lang="ru-RU" sz="21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783137"/>
              </p:ext>
            </p:extLst>
          </p:nvPr>
        </p:nvGraphicFramePr>
        <p:xfrm>
          <a:off x="214282" y="857232"/>
          <a:ext cx="8929718" cy="571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</a:rPr>
              <a:t>Структура муниципальных программ Красноармейского сельского поселения на 2014 год</a:t>
            </a:r>
          </a:p>
        </p:txBody>
      </p:sp>
      <p:graphicFrame>
        <p:nvGraphicFramePr>
          <p:cNvPr id="61968" name="Group 528"/>
          <p:cNvGraphicFramePr>
            <a:graphicFrameLocks noGrp="1"/>
          </p:cNvGraphicFramePr>
          <p:nvPr/>
        </p:nvGraphicFramePr>
        <p:xfrm>
          <a:off x="250825" y="1052513"/>
          <a:ext cx="8353425" cy="5063492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Красноармейского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4059,9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1357,1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11,67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1858,7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11624,4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11624,4 тыс.рублей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10413,3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11014,3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1087,6 </a:t>
            </a:r>
            <a:r>
              <a:rPr lang="ru-RU" sz="16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1372,7 </a:t>
            </a:r>
            <a:r>
              <a:rPr lang="ru-RU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1700,7 </a:t>
            </a:r>
            <a:r>
              <a:rPr lang="ru-RU" sz="16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498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2014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499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2015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500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2016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501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 err="1">
                <a:latin typeface="Calibri" pitchFamily="34" charset="0"/>
              </a:rPr>
              <a:t>непрограммные</a:t>
            </a:r>
            <a:r>
              <a:rPr lang="ru-RU" sz="1600" dirty="0">
                <a:latin typeface="Calibri" pitchFamily="34" charset="0"/>
              </a:rPr>
              <a:t> расходы бюджета </a:t>
            </a:r>
            <a:r>
              <a:rPr lang="ru-RU" sz="1600" dirty="0" smtClean="0">
                <a:latin typeface="Calibri" pitchFamily="34" charset="0"/>
              </a:rPr>
              <a:t>Красноармейского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  <p:sp>
        <p:nvSpPr>
          <p:cNvPr id="63502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>
                <a:latin typeface="Calibri" pitchFamily="34" charset="0"/>
              </a:rPr>
              <a:t>расходы бюджета </a:t>
            </a:r>
            <a:r>
              <a:rPr lang="ru-RU" sz="1600" dirty="0" smtClean="0">
                <a:latin typeface="Calibri" pitchFamily="34" charset="0"/>
              </a:rPr>
              <a:t>Красноармейского </a:t>
            </a:r>
            <a:r>
              <a:rPr lang="ru-RU" sz="1600" dirty="0">
                <a:latin typeface="Calibri" pitchFamily="34" charset="0"/>
              </a:rPr>
              <a:t>сельского поселения, формируемые в рамках муниципальных программ </a:t>
            </a:r>
            <a:r>
              <a:rPr lang="ru-RU" sz="1600" dirty="0" smtClean="0">
                <a:latin typeface="Calibri" pitchFamily="34" charset="0"/>
              </a:rPr>
              <a:t>Красноармейского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3000" b="1" dirty="0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41325" y="1387475"/>
          <a:ext cx="79565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Worksheet" r:id="rId3" imgW="6980023" imgH="4876728" progId="Excel.Sheet.8">
                  <p:embed/>
                </p:oleObj>
              </mc:Choice>
              <mc:Fallback>
                <p:oleObj name="Worksheet" r:id="rId3" imgW="6980023" imgH="4876728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387475"/>
                        <a:ext cx="79565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143008"/>
          </a:xfrm>
        </p:spPr>
        <p:txBody>
          <a:bodyPr/>
          <a:lstStyle/>
          <a:p>
            <a:pPr algn="ctr" eaLnBrk="1" hangingPunct="1"/>
            <a:r>
              <a:rPr lang="ru-RU" sz="3000" dirty="0" smtClean="0"/>
              <a:t>Объем бюджетных ассигнований на реализацию программ в 2013-2014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244475" y="1341439"/>
          <a:ext cx="8613805" cy="5016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Worksheet" r:id="rId3" imgW="6324607" imgH="4831163" progId="Excel.Sheet.8">
                  <p:embed/>
                </p:oleObj>
              </mc:Choice>
              <mc:Fallback>
                <p:oleObj name="Worksheet" r:id="rId3" imgW="6324607" imgH="4831163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341439"/>
                        <a:ext cx="8613805" cy="50165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b="1" dirty="0" smtClean="0"/>
              <a:t>Структура расходов бюджета </a:t>
            </a:r>
            <a:r>
              <a:rPr lang="ru-RU" sz="2000" b="1" dirty="0" smtClean="0">
                <a:latin typeface="Arial" charset="0"/>
              </a:rPr>
              <a:t>Красноармейского сельского поселения</a:t>
            </a:r>
            <a:br>
              <a:rPr lang="ru-RU" sz="2000" b="1" dirty="0" smtClean="0">
                <a:latin typeface="Arial" charset="0"/>
              </a:rPr>
            </a:br>
            <a:r>
              <a:rPr lang="ru-RU" sz="2000" b="1" dirty="0" smtClean="0"/>
              <a:t> в 2014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политика 0,4%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89363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экономика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10,7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2,8 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263" y="1052513"/>
            <a:ext cx="3633787" cy="1152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53,0 %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263" y="2205038"/>
            <a:ext cx="3635375" cy="10080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16,6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48263" y="32131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31,9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0,6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825" y="4652963"/>
            <a:ext cx="3743325" cy="1008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Средства массовой </a:t>
            </a:r>
          </a:p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информации 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0,3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Основные параметры проекта бюджета Красноармейского сельского поселения Орловского района на 2014 год и на плановый период 2015 и 2016 годов»    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467105"/>
              </p:ext>
            </p:extLst>
          </p:nvPr>
        </p:nvGraphicFramePr>
        <p:xfrm>
          <a:off x="0" y="1142984"/>
          <a:ext cx="9144032" cy="5498403"/>
        </p:xfrm>
        <a:graphic>
          <a:graphicData uri="http://schemas.openxmlformats.org/drawingml/2006/table">
            <a:tbl>
              <a:tblPr firstCol="1" bandRow="1">
                <a:tableStyleId>{2D5ABB26-0587-4C30-8999-92F81FD0307C}</a:tableStyleId>
              </a:tblPr>
              <a:tblGrid>
                <a:gridCol w="1337738"/>
                <a:gridCol w="1303639"/>
                <a:gridCol w="1144805"/>
                <a:gridCol w="1143008"/>
                <a:gridCol w="142876"/>
                <a:gridCol w="1428760"/>
                <a:gridCol w="1285884"/>
                <a:gridCol w="142876"/>
                <a:gridCol w="1214446"/>
              </a:tblGrid>
              <a:tr h="547247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1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20.12.12     № 22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20.12.12     № 22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20.12.13     № 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862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20.12.12     № 22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20.12.13     № 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8862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20.12.13     № </a:t>
                      </a: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первона-чально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утверж-денный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48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 Доходы, всего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9325,3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17595,7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12712,0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14381,8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11786,0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12163,2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</a:tr>
              <a:tr h="182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24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0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7510,8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7472,9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7949,0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7666,4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8681,0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8843,5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4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1814,5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10122,8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4763,0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6715,4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3105,0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3319,7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48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 Расходы, всего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10572,2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19110,5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12712,0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15947,6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11786,0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12715,0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rgbClr val="FFFF00"/>
                    </a:solidFill>
                  </a:tcPr>
                </a:tc>
              </a:tr>
              <a:tr h="547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. Дефицит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(-), профицит (+)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-1246,9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-1514,8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-1565,8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-551,8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0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. Источники финансирования дефицита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-1209,5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-1514,8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-1565,8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-551,8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048" marR="540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Красноармейского сельского поселения Орловского района</a:t>
            </a: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55650" y="1187450"/>
          <a:ext cx="8064500" cy="493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214282" y="2571744"/>
            <a:ext cx="8229600" cy="922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/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доходов  бюджета Красноармейского сельского 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поселения Орловского района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бюджета</a:t>
            </a:r>
            <a:b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  Орловского района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 					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1-2013 год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2-2014 год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3-2015 год</a:t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4-2016 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500166" y="3000372"/>
          <a:ext cx="62865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54275" name="Group 3"/>
          <p:cNvGrpSpPr>
            <a:grpSpLocks noChangeAspect="1"/>
          </p:cNvGrpSpPr>
          <p:nvPr/>
        </p:nvGrpSpPr>
        <p:grpSpPr bwMode="auto">
          <a:xfrm>
            <a:off x="571500" y="714375"/>
            <a:ext cx="7726373" cy="5286375"/>
            <a:chOff x="360" y="450"/>
            <a:chExt cx="4867" cy="3330"/>
          </a:xfrm>
        </p:grpSpPr>
        <p:sp>
          <p:nvSpPr>
            <p:cNvPr id="54274" name="AutoShape 2"/>
            <p:cNvSpPr>
              <a:spLocks noChangeAspect="1" noChangeArrowheads="1" noTextEdit="1"/>
            </p:cNvSpPr>
            <p:nvPr/>
          </p:nvSpPr>
          <p:spPr bwMode="auto">
            <a:xfrm>
              <a:off x="360" y="450"/>
              <a:ext cx="4860" cy="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399" y="506"/>
              <a:ext cx="4774" cy="321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auto">
            <a:xfrm>
              <a:off x="2778" y="2071"/>
              <a:ext cx="1" cy="355"/>
            </a:xfrm>
            <a:custGeom>
              <a:avLst/>
              <a:gdLst/>
              <a:ahLst/>
              <a:cxnLst>
                <a:cxn ang="0">
                  <a:pos x="0" y="277"/>
                </a:cxn>
                <a:cxn ang="0">
                  <a:pos x="0" y="0"/>
                </a:cxn>
                <a:cxn ang="0">
                  <a:pos x="0" y="77"/>
                </a:cxn>
                <a:cxn ang="0">
                  <a:pos x="0" y="355"/>
                </a:cxn>
                <a:cxn ang="0">
                  <a:pos x="0" y="277"/>
                </a:cxn>
              </a:cxnLst>
              <a:rect l="0" t="0" r="r" b="b"/>
              <a:pathLst>
                <a:path h="355">
                  <a:moveTo>
                    <a:pt x="0" y="277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0" y="355"/>
                  </a:lnTo>
                  <a:lnTo>
                    <a:pt x="0" y="277"/>
                  </a:lnTo>
                  <a:close/>
                </a:path>
              </a:pathLst>
            </a:custGeom>
            <a:solidFill>
              <a:srgbClr val="4D4D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auto">
            <a:xfrm>
              <a:off x="2723" y="2071"/>
              <a:ext cx="47" cy="355"/>
            </a:xfrm>
            <a:custGeom>
              <a:avLst/>
              <a:gdLst/>
              <a:ahLst/>
              <a:cxnLst>
                <a:cxn ang="0">
                  <a:pos x="47" y="277"/>
                </a:cxn>
                <a:cxn ang="0">
                  <a:pos x="0" y="0"/>
                </a:cxn>
                <a:cxn ang="0">
                  <a:pos x="0" y="77"/>
                </a:cxn>
                <a:cxn ang="0">
                  <a:pos x="47" y="355"/>
                </a:cxn>
                <a:cxn ang="0">
                  <a:pos x="47" y="277"/>
                </a:cxn>
              </a:cxnLst>
              <a:rect l="0" t="0" r="r" b="b"/>
              <a:pathLst>
                <a:path w="47" h="355">
                  <a:moveTo>
                    <a:pt x="47" y="277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47" y="355"/>
                  </a:lnTo>
                  <a:lnTo>
                    <a:pt x="47" y="277"/>
                  </a:lnTo>
                  <a:close/>
                </a:path>
              </a:pathLst>
            </a:custGeom>
            <a:solidFill>
              <a:srgbClr val="8040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auto">
            <a:xfrm>
              <a:off x="2723" y="2071"/>
              <a:ext cx="47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32" y="0"/>
                </a:cxn>
                <a:cxn ang="0">
                  <a:pos x="47" y="0"/>
                </a:cxn>
                <a:cxn ang="0">
                  <a:pos x="47" y="277"/>
                </a:cxn>
                <a:cxn ang="0">
                  <a:pos x="0" y="0"/>
                </a:cxn>
              </a:cxnLst>
              <a:rect l="0" t="0" r="r" b="b"/>
              <a:pathLst>
                <a:path w="47" h="277">
                  <a:moveTo>
                    <a:pt x="0" y="0"/>
                  </a:moveTo>
                  <a:lnTo>
                    <a:pt x="16" y="0"/>
                  </a:lnTo>
                  <a:lnTo>
                    <a:pt x="32" y="0"/>
                  </a:lnTo>
                  <a:lnTo>
                    <a:pt x="47" y="0"/>
                  </a:lnTo>
                  <a:lnTo>
                    <a:pt x="47" y="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94E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auto">
            <a:xfrm>
              <a:off x="2511" y="1627"/>
              <a:ext cx="236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30" y="40"/>
                </a:cxn>
              </a:cxnLst>
              <a:rect l="0" t="0" r="r" b="b"/>
              <a:pathLst>
                <a:path w="30" h="40">
                  <a:moveTo>
                    <a:pt x="0" y="0"/>
                  </a:moveTo>
                  <a:lnTo>
                    <a:pt x="4" y="0"/>
                  </a:lnTo>
                  <a:lnTo>
                    <a:pt x="30" y="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auto">
            <a:xfrm>
              <a:off x="2825" y="2159"/>
              <a:ext cx="330" cy="267"/>
            </a:xfrm>
            <a:custGeom>
              <a:avLst/>
              <a:gdLst/>
              <a:ahLst/>
              <a:cxnLst>
                <a:cxn ang="0">
                  <a:pos x="0" y="189"/>
                </a:cxn>
                <a:cxn ang="0">
                  <a:pos x="330" y="0"/>
                </a:cxn>
                <a:cxn ang="0">
                  <a:pos x="330" y="78"/>
                </a:cxn>
                <a:cxn ang="0">
                  <a:pos x="0" y="267"/>
                </a:cxn>
                <a:cxn ang="0">
                  <a:pos x="0" y="189"/>
                </a:cxn>
              </a:cxnLst>
              <a:rect l="0" t="0" r="r" b="b"/>
              <a:pathLst>
                <a:path w="330" h="267">
                  <a:moveTo>
                    <a:pt x="0" y="189"/>
                  </a:moveTo>
                  <a:lnTo>
                    <a:pt x="330" y="0"/>
                  </a:lnTo>
                  <a:lnTo>
                    <a:pt x="330" y="78"/>
                  </a:lnTo>
                  <a:lnTo>
                    <a:pt x="0" y="267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4D1A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auto">
            <a:xfrm>
              <a:off x="2825" y="2071"/>
              <a:ext cx="33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0"/>
                </a:cxn>
                <a:cxn ang="0">
                  <a:pos x="47" y="0"/>
                </a:cxn>
                <a:cxn ang="0">
                  <a:pos x="71" y="0"/>
                </a:cxn>
                <a:cxn ang="0">
                  <a:pos x="95" y="0"/>
                </a:cxn>
                <a:cxn ang="0">
                  <a:pos x="118" y="11"/>
                </a:cxn>
                <a:cxn ang="0">
                  <a:pos x="142" y="11"/>
                </a:cxn>
                <a:cxn ang="0">
                  <a:pos x="165" y="11"/>
                </a:cxn>
                <a:cxn ang="0">
                  <a:pos x="197" y="22"/>
                </a:cxn>
                <a:cxn ang="0">
                  <a:pos x="220" y="33"/>
                </a:cxn>
                <a:cxn ang="0">
                  <a:pos x="236" y="33"/>
                </a:cxn>
                <a:cxn ang="0">
                  <a:pos x="259" y="44"/>
                </a:cxn>
                <a:cxn ang="0">
                  <a:pos x="275" y="55"/>
                </a:cxn>
                <a:cxn ang="0">
                  <a:pos x="299" y="66"/>
                </a:cxn>
                <a:cxn ang="0">
                  <a:pos x="314" y="66"/>
                </a:cxn>
                <a:cxn ang="0">
                  <a:pos x="330" y="77"/>
                </a:cxn>
                <a:cxn ang="0">
                  <a:pos x="0" y="277"/>
                </a:cxn>
                <a:cxn ang="0">
                  <a:pos x="0" y="0"/>
                </a:cxn>
              </a:cxnLst>
              <a:rect l="0" t="0" r="r" b="b"/>
              <a:pathLst>
                <a:path w="330" h="277">
                  <a:moveTo>
                    <a:pt x="0" y="0"/>
                  </a:moveTo>
                  <a:lnTo>
                    <a:pt x="24" y="0"/>
                  </a:lnTo>
                  <a:lnTo>
                    <a:pt x="47" y="0"/>
                  </a:lnTo>
                  <a:lnTo>
                    <a:pt x="71" y="0"/>
                  </a:lnTo>
                  <a:lnTo>
                    <a:pt x="95" y="0"/>
                  </a:lnTo>
                  <a:lnTo>
                    <a:pt x="118" y="11"/>
                  </a:lnTo>
                  <a:lnTo>
                    <a:pt x="142" y="11"/>
                  </a:lnTo>
                  <a:lnTo>
                    <a:pt x="165" y="11"/>
                  </a:lnTo>
                  <a:lnTo>
                    <a:pt x="197" y="22"/>
                  </a:lnTo>
                  <a:lnTo>
                    <a:pt x="220" y="33"/>
                  </a:lnTo>
                  <a:lnTo>
                    <a:pt x="236" y="33"/>
                  </a:lnTo>
                  <a:lnTo>
                    <a:pt x="259" y="44"/>
                  </a:lnTo>
                  <a:lnTo>
                    <a:pt x="275" y="55"/>
                  </a:lnTo>
                  <a:lnTo>
                    <a:pt x="299" y="66"/>
                  </a:lnTo>
                  <a:lnTo>
                    <a:pt x="314" y="66"/>
                  </a:lnTo>
                  <a:lnTo>
                    <a:pt x="330" y="77"/>
                  </a:lnTo>
                  <a:lnTo>
                    <a:pt x="0" y="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auto">
            <a:xfrm>
              <a:off x="3006" y="1693"/>
              <a:ext cx="455" cy="400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58" y="4"/>
                </a:cxn>
                <a:cxn ang="0">
                  <a:pos x="0" y="36"/>
                </a:cxn>
              </a:cxnLst>
              <a:rect l="0" t="0" r="r" b="b"/>
              <a:pathLst>
                <a:path w="58" h="36">
                  <a:moveTo>
                    <a:pt x="58" y="0"/>
                  </a:moveTo>
                  <a:lnTo>
                    <a:pt x="58" y="4"/>
                  </a:lnTo>
                  <a:lnTo>
                    <a:pt x="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auto">
            <a:xfrm>
              <a:off x="2872" y="2259"/>
              <a:ext cx="409" cy="200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409" y="0"/>
                </a:cxn>
                <a:cxn ang="0">
                  <a:pos x="409" y="78"/>
                </a:cxn>
                <a:cxn ang="0">
                  <a:pos x="0" y="200"/>
                </a:cxn>
                <a:cxn ang="0">
                  <a:pos x="0" y="122"/>
                </a:cxn>
              </a:cxnLst>
              <a:rect l="0" t="0" r="r" b="b"/>
              <a:pathLst>
                <a:path w="409" h="200">
                  <a:moveTo>
                    <a:pt x="0" y="122"/>
                  </a:moveTo>
                  <a:lnTo>
                    <a:pt x="409" y="0"/>
                  </a:lnTo>
                  <a:lnTo>
                    <a:pt x="409" y="78"/>
                  </a:lnTo>
                  <a:lnTo>
                    <a:pt x="0" y="20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8080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auto">
            <a:xfrm>
              <a:off x="2872" y="2182"/>
              <a:ext cx="417" cy="199"/>
            </a:xfrm>
            <a:custGeom>
              <a:avLst/>
              <a:gdLst/>
              <a:ahLst/>
              <a:cxnLst>
                <a:cxn ang="0">
                  <a:pos x="330" y="0"/>
                </a:cxn>
                <a:cxn ang="0">
                  <a:pos x="346" y="11"/>
                </a:cxn>
                <a:cxn ang="0">
                  <a:pos x="362" y="22"/>
                </a:cxn>
                <a:cxn ang="0">
                  <a:pos x="377" y="33"/>
                </a:cxn>
                <a:cxn ang="0">
                  <a:pos x="393" y="55"/>
                </a:cxn>
                <a:cxn ang="0">
                  <a:pos x="401" y="66"/>
                </a:cxn>
                <a:cxn ang="0">
                  <a:pos x="417" y="77"/>
                </a:cxn>
                <a:cxn ang="0">
                  <a:pos x="0" y="199"/>
                </a:cxn>
                <a:cxn ang="0">
                  <a:pos x="330" y="0"/>
                </a:cxn>
              </a:cxnLst>
              <a:rect l="0" t="0" r="r" b="b"/>
              <a:pathLst>
                <a:path w="417" h="199">
                  <a:moveTo>
                    <a:pt x="330" y="0"/>
                  </a:moveTo>
                  <a:lnTo>
                    <a:pt x="346" y="11"/>
                  </a:lnTo>
                  <a:lnTo>
                    <a:pt x="362" y="22"/>
                  </a:lnTo>
                  <a:lnTo>
                    <a:pt x="377" y="33"/>
                  </a:lnTo>
                  <a:lnTo>
                    <a:pt x="393" y="55"/>
                  </a:lnTo>
                  <a:lnTo>
                    <a:pt x="401" y="66"/>
                  </a:lnTo>
                  <a:lnTo>
                    <a:pt x="417" y="77"/>
                  </a:lnTo>
                  <a:lnTo>
                    <a:pt x="0" y="19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2AA20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auto">
            <a:xfrm>
              <a:off x="3249" y="1971"/>
              <a:ext cx="840" cy="255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03" y="0"/>
                </a:cxn>
                <a:cxn ang="0">
                  <a:pos x="0" y="23"/>
                </a:cxn>
              </a:cxnLst>
              <a:rect l="0" t="0" r="r" b="b"/>
              <a:pathLst>
                <a:path w="107" h="23">
                  <a:moveTo>
                    <a:pt x="107" y="0"/>
                  </a:moveTo>
                  <a:lnTo>
                    <a:pt x="103" y="0"/>
                  </a:lnTo>
                  <a:lnTo>
                    <a:pt x="0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auto">
            <a:xfrm>
              <a:off x="3351" y="2393"/>
              <a:ext cx="8" cy="13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2"/>
                </a:cxn>
                <a:cxn ang="0">
                  <a:pos x="0" y="33"/>
                </a:cxn>
                <a:cxn ang="0">
                  <a:pos x="0" y="55"/>
                </a:cxn>
                <a:cxn ang="0">
                  <a:pos x="0" y="133"/>
                </a:cxn>
                <a:cxn ang="0">
                  <a:pos x="0" y="111"/>
                </a:cxn>
                <a:cxn ang="0">
                  <a:pos x="8" y="99"/>
                </a:cxn>
                <a:cxn ang="0">
                  <a:pos x="8" y="77"/>
                </a:cxn>
                <a:cxn ang="0">
                  <a:pos x="8" y="0"/>
                </a:cxn>
              </a:cxnLst>
              <a:rect l="0" t="0" r="r" b="b"/>
              <a:pathLst>
                <a:path w="8" h="133">
                  <a:moveTo>
                    <a:pt x="8" y="0"/>
                  </a:moveTo>
                  <a:lnTo>
                    <a:pt x="8" y="22"/>
                  </a:lnTo>
                  <a:lnTo>
                    <a:pt x="0" y="33"/>
                  </a:lnTo>
                  <a:lnTo>
                    <a:pt x="0" y="55"/>
                  </a:lnTo>
                  <a:lnTo>
                    <a:pt x="0" y="133"/>
                  </a:lnTo>
                  <a:lnTo>
                    <a:pt x="0" y="111"/>
                  </a:lnTo>
                  <a:lnTo>
                    <a:pt x="8" y="99"/>
                  </a:lnTo>
                  <a:lnTo>
                    <a:pt x="8" y="7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66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auto">
            <a:xfrm>
              <a:off x="2896" y="2404"/>
              <a:ext cx="448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8" y="55"/>
                </a:cxn>
                <a:cxn ang="0">
                  <a:pos x="448" y="133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48" h="133">
                  <a:moveTo>
                    <a:pt x="0" y="0"/>
                  </a:moveTo>
                  <a:lnTo>
                    <a:pt x="448" y="55"/>
                  </a:lnTo>
                  <a:lnTo>
                    <a:pt x="448" y="133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auto">
            <a:xfrm>
              <a:off x="2896" y="2282"/>
              <a:ext cx="463" cy="177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24" y="11"/>
                </a:cxn>
                <a:cxn ang="0">
                  <a:pos x="432" y="22"/>
                </a:cxn>
                <a:cxn ang="0">
                  <a:pos x="440" y="33"/>
                </a:cxn>
                <a:cxn ang="0">
                  <a:pos x="448" y="55"/>
                </a:cxn>
                <a:cxn ang="0">
                  <a:pos x="455" y="66"/>
                </a:cxn>
                <a:cxn ang="0">
                  <a:pos x="455" y="88"/>
                </a:cxn>
                <a:cxn ang="0">
                  <a:pos x="463" y="99"/>
                </a:cxn>
                <a:cxn ang="0">
                  <a:pos x="463" y="111"/>
                </a:cxn>
                <a:cxn ang="0">
                  <a:pos x="463" y="133"/>
                </a:cxn>
                <a:cxn ang="0">
                  <a:pos x="463" y="144"/>
                </a:cxn>
                <a:cxn ang="0">
                  <a:pos x="455" y="155"/>
                </a:cxn>
                <a:cxn ang="0">
                  <a:pos x="455" y="177"/>
                </a:cxn>
                <a:cxn ang="0">
                  <a:pos x="0" y="122"/>
                </a:cxn>
                <a:cxn ang="0">
                  <a:pos x="416" y="0"/>
                </a:cxn>
              </a:cxnLst>
              <a:rect l="0" t="0" r="r" b="b"/>
              <a:pathLst>
                <a:path w="463" h="177">
                  <a:moveTo>
                    <a:pt x="416" y="0"/>
                  </a:moveTo>
                  <a:lnTo>
                    <a:pt x="424" y="11"/>
                  </a:lnTo>
                  <a:lnTo>
                    <a:pt x="432" y="22"/>
                  </a:lnTo>
                  <a:lnTo>
                    <a:pt x="440" y="33"/>
                  </a:lnTo>
                  <a:lnTo>
                    <a:pt x="448" y="55"/>
                  </a:lnTo>
                  <a:lnTo>
                    <a:pt x="455" y="66"/>
                  </a:lnTo>
                  <a:lnTo>
                    <a:pt x="455" y="88"/>
                  </a:lnTo>
                  <a:lnTo>
                    <a:pt x="463" y="99"/>
                  </a:lnTo>
                  <a:lnTo>
                    <a:pt x="463" y="111"/>
                  </a:lnTo>
                  <a:lnTo>
                    <a:pt x="463" y="133"/>
                  </a:lnTo>
                  <a:lnTo>
                    <a:pt x="463" y="144"/>
                  </a:lnTo>
                  <a:lnTo>
                    <a:pt x="455" y="155"/>
                  </a:lnTo>
                  <a:lnTo>
                    <a:pt x="455" y="177"/>
                  </a:lnTo>
                  <a:lnTo>
                    <a:pt x="0" y="122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00B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rgbClr val="92D050"/>
                </a:solidFill>
              </a:endParaRPr>
            </a:p>
          </p:txBody>
        </p:sp>
        <p:sp>
          <p:nvSpPr>
            <p:cNvPr id="54290" name="Freeform 18"/>
            <p:cNvSpPr>
              <a:spLocks/>
            </p:cNvSpPr>
            <p:nvPr/>
          </p:nvSpPr>
          <p:spPr bwMode="auto">
            <a:xfrm>
              <a:off x="3351" y="2370"/>
              <a:ext cx="299" cy="333"/>
            </a:xfrm>
            <a:custGeom>
              <a:avLst/>
              <a:gdLst/>
              <a:ahLst/>
              <a:cxnLst>
                <a:cxn ang="0">
                  <a:pos x="38" y="30"/>
                </a:cxn>
                <a:cxn ang="0">
                  <a:pos x="38" y="26"/>
                </a:cxn>
                <a:cxn ang="0">
                  <a:pos x="0" y="0"/>
                </a:cxn>
              </a:cxnLst>
              <a:rect l="0" t="0" r="r" b="b"/>
              <a:pathLst>
                <a:path w="38" h="30">
                  <a:moveTo>
                    <a:pt x="38" y="30"/>
                  </a:moveTo>
                  <a:lnTo>
                    <a:pt x="38" y="2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91" name="Freeform 19"/>
            <p:cNvSpPr>
              <a:spLocks/>
            </p:cNvSpPr>
            <p:nvPr/>
          </p:nvSpPr>
          <p:spPr bwMode="auto">
            <a:xfrm>
              <a:off x="2236" y="2448"/>
              <a:ext cx="911" cy="355"/>
            </a:xfrm>
            <a:custGeom>
              <a:avLst/>
              <a:gdLst/>
              <a:ahLst/>
              <a:cxnLst>
                <a:cxn ang="0">
                  <a:pos x="903" y="78"/>
                </a:cxn>
                <a:cxn ang="0">
                  <a:pos x="880" y="100"/>
                </a:cxn>
                <a:cxn ang="0">
                  <a:pos x="856" y="133"/>
                </a:cxn>
                <a:cxn ang="0">
                  <a:pos x="833" y="167"/>
                </a:cxn>
                <a:cxn ang="0">
                  <a:pos x="793" y="189"/>
                </a:cxn>
                <a:cxn ang="0">
                  <a:pos x="754" y="211"/>
                </a:cxn>
                <a:cxn ang="0">
                  <a:pos x="707" y="233"/>
                </a:cxn>
                <a:cxn ang="0">
                  <a:pos x="660" y="244"/>
                </a:cxn>
                <a:cxn ang="0">
                  <a:pos x="605" y="255"/>
                </a:cxn>
                <a:cxn ang="0">
                  <a:pos x="550" y="266"/>
                </a:cxn>
                <a:cxn ang="0">
                  <a:pos x="495" y="278"/>
                </a:cxn>
                <a:cxn ang="0">
                  <a:pos x="440" y="278"/>
                </a:cxn>
                <a:cxn ang="0">
                  <a:pos x="385" y="266"/>
                </a:cxn>
                <a:cxn ang="0">
                  <a:pos x="330" y="266"/>
                </a:cxn>
                <a:cxn ang="0">
                  <a:pos x="275" y="255"/>
                </a:cxn>
                <a:cxn ang="0">
                  <a:pos x="228" y="233"/>
                </a:cxn>
                <a:cxn ang="0">
                  <a:pos x="181" y="222"/>
                </a:cxn>
                <a:cxn ang="0">
                  <a:pos x="142" y="200"/>
                </a:cxn>
                <a:cxn ang="0">
                  <a:pos x="103" y="178"/>
                </a:cxn>
                <a:cxn ang="0">
                  <a:pos x="71" y="144"/>
                </a:cxn>
                <a:cxn ang="0">
                  <a:pos x="40" y="122"/>
                </a:cxn>
                <a:cxn ang="0">
                  <a:pos x="24" y="89"/>
                </a:cxn>
                <a:cxn ang="0">
                  <a:pos x="8" y="56"/>
                </a:cxn>
                <a:cxn ang="0">
                  <a:pos x="0" y="22"/>
                </a:cxn>
                <a:cxn ang="0">
                  <a:pos x="0" y="78"/>
                </a:cxn>
                <a:cxn ang="0">
                  <a:pos x="0" y="111"/>
                </a:cxn>
                <a:cxn ang="0">
                  <a:pos x="8" y="144"/>
                </a:cxn>
                <a:cxn ang="0">
                  <a:pos x="32" y="178"/>
                </a:cxn>
                <a:cxn ang="0">
                  <a:pos x="55" y="211"/>
                </a:cxn>
                <a:cxn ang="0">
                  <a:pos x="79" y="233"/>
                </a:cxn>
                <a:cxn ang="0">
                  <a:pos x="118" y="266"/>
                </a:cxn>
                <a:cxn ang="0">
                  <a:pos x="158" y="289"/>
                </a:cxn>
                <a:cxn ang="0">
                  <a:pos x="205" y="311"/>
                </a:cxn>
                <a:cxn ang="0">
                  <a:pos x="252" y="322"/>
                </a:cxn>
                <a:cxn ang="0">
                  <a:pos x="299" y="333"/>
                </a:cxn>
                <a:cxn ang="0">
                  <a:pos x="354" y="344"/>
                </a:cxn>
                <a:cxn ang="0">
                  <a:pos x="409" y="355"/>
                </a:cxn>
                <a:cxn ang="0">
                  <a:pos x="472" y="355"/>
                </a:cxn>
                <a:cxn ang="0">
                  <a:pos x="527" y="344"/>
                </a:cxn>
                <a:cxn ang="0">
                  <a:pos x="581" y="344"/>
                </a:cxn>
                <a:cxn ang="0">
                  <a:pos x="636" y="333"/>
                </a:cxn>
                <a:cxn ang="0">
                  <a:pos x="691" y="311"/>
                </a:cxn>
                <a:cxn ang="0">
                  <a:pos x="731" y="300"/>
                </a:cxn>
                <a:cxn ang="0">
                  <a:pos x="778" y="278"/>
                </a:cxn>
                <a:cxn ang="0">
                  <a:pos x="817" y="255"/>
                </a:cxn>
                <a:cxn ang="0">
                  <a:pos x="848" y="222"/>
                </a:cxn>
                <a:cxn ang="0">
                  <a:pos x="872" y="200"/>
                </a:cxn>
                <a:cxn ang="0">
                  <a:pos x="896" y="167"/>
                </a:cxn>
                <a:cxn ang="0">
                  <a:pos x="911" y="133"/>
                </a:cxn>
              </a:cxnLst>
              <a:rect l="0" t="0" r="r" b="b"/>
              <a:pathLst>
                <a:path w="911" h="355">
                  <a:moveTo>
                    <a:pt x="911" y="56"/>
                  </a:moveTo>
                  <a:lnTo>
                    <a:pt x="903" y="78"/>
                  </a:lnTo>
                  <a:lnTo>
                    <a:pt x="896" y="89"/>
                  </a:lnTo>
                  <a:lnTo>
                    <a:pt x="880" y="100"/>
                  </a:lnTo>
                  <a:lnTo>
                    <a:pt x="872" y="122"/>
                  </a:lnTo>
                  <a:lnTo>
                    <a:pt x="856" y="133"/>
                  </a:lnTo>
                  <a:lnTo>
                    <a:pt x="848" y="144"/>
                  </a:lnTo>
                  <a:lnTo>
                    <a:pt x="833" y="167"/>
                  </a:lnTo>
                  <a:lnTo>
                    <a:pt x="817" y="178"/>
                  </a:lnTo>
                  <a:lnTo>
                    <a:pt x="793" y="189"/>
                  </a:lnTo>
                  <a:lnTo>
                    <a:pt x="778" y="200"/>
                  </a:lnTo>
                  <a:lnTo>
                    <a:pt x="754" y="211"/>
                  </a:lnTo>
                  <a:lnTo>
                    <a:pt x="731" y="222"/>
                  </a:lnTo>
                  <a:lnTo>
                    <a:pt x="707" y="233"/>
                  </a:lnTo>
                  <a:lnTo>
                    <a:pt x="691" y="233"/>
                  </a:lnTo>
                  <a:lnTo>
                    <a:pt x="660" y="244"/>
                  </a:lnTo>
                  <a:lnTo>
                    <a:pt x="636" y="255"/>
                  </a:lnTo>
                  <a:lnTo>
                    <a:pt x="605" y="255"/>
                  </a:lnTo>
                  <a:lnTo>
                    <a:pt x="581" y="266"/>
                  </a:lnTo>
                  <a:lnTo>
                    <a:pt x="550" y="266"/>
                  </a:lnTo>
                  <a:lnTo>
                    <a:pt x="527" y="266"/>
                  </a:lnTo>
                  <a:lnTo>
                    <a:pt x="495" y="278"/>
                  </a:lnTo>
                  <a:lnTo>
                    <a:pt x="472" y="278"/>
                  </a:lnTo>
                  <a:lnTo>
                    <a:pt x="440" y="278"/>
                  </a:lnTo>
                  <a:lnTo>
                    <a:pt x="409" y="278"/>
                  </a:lnTo>
                  <a:lnTo>
                    <a:pt x="385" y="266"/>
                  </a:lnTo>
                  <a:lnTo>
                    <a:pt x="354" y="266"/>
                  </a:lnTo>
                  <a:lnTo>
                    <a:pt x="330" y="266"/>
                  </a:lnTo>
                  <a:lnTo>
                    <a:pt x="299" y="255"/>
                  </a:lnTo>
                  <a:lnTo>
                    <a:pt x="275" y="255"/>
                  </a:lnTo>
                  <a:lnTo>
                    <a:pt x="252" y="244"/>
                  </a:lnTo>
                  <a:lnTo>
                    <a:pt x="228" y="233"/>
                  </a:lnTo>
                  <a:lnTo>
                    <a:pt x="205" y="233"/>
                  </a:lnTo>
                  <a:lnTo>
                    <a:pt x="181" y="222"/>
                  </a:lnTo>
                  <a:lnTo>
                    <a:pt x="158" y="211"/>
                  </a:lnTo>
                  <a:lnTo>
                    <a:pt x="142" y="200"/>
                  </a:lnTo>
                  <a:lnTo>
                    <a:pt x="118" y="189"/>
                  </a:lnTo>
                  <a:lnTo>
                    <a:pt x="103" y="178"/>
                  </a:lnTo>
                  <a:lnTo>
                    <a:pt x="79" y="155"/>
                  </a:lnTo>
                  <a:lnTo>
                    <a:pt x="71" y="144"/>
                  </a:lnTo>
                  <a:lnTo>
                    <a:pt x="55" y="133"/>
                  </a:lnTo>
                  <a:lnTo>
                    <a:pt x="40" y="122"/>
                  </a:lnTo>
                  <a:lnTo>
                    <a:pt x="32" y="100"/>
                  </a:lnTo>
                  <a:lnTo>
                    <a:pt x="24" y="89"/>
                  </a:lnTo>
                  <a:lnTo>
                    <a:pt x="8" y="67"/>
                  </a:lnTo>
                  <a:lnTo>
                    <a:pt x="8" y="56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0" y="0"/>
                  </a:lnTo>
                  <a:lnTo>
                    <a:pt x="0" y="78"/>
                  </a:lnTo>
                  <a:lnTo>
                    <a:pt x="0" y="100"/>
                  </a:lnTo>
                  <a:lnTo>
                    <a:pt x="0" y="111"/>
                  </a:lnTo>
                  <a:lnTo>
                    <a:pt x="8" y="133"/>
                  </a:lnTo>
                  <a:lnTo>
                    <a:pt x="8" y="144"/>
                  </a:lnTo>
                  <a:lnTo>
                    <a:pt x="24" y="167"/>
                  </a:lnTo>
                  <a:lnTo>
                    <a:pt x="32" y="178"/>
                  </a:lnTo>
                  <a:lnTo>
                    <a:pt x="40" y="200"/>
                  </a:lnTo>
                  <a:lnTo>
                    <a:pt x="55" y="211"/>
                  </a:lnTo>
                  <a:lnTo>
                    <a:pt x="71" y="222"/>
                  </a:lnTo>
                  <a:lnTo>
                    <a:pt x="79" y="233"/>
                  </a:lnTo>
                  <a:lnTo>
                    <a:pt x="103" y="255"/>
                  </a:lnTo>
                  <a:lnTo>
                    <a:pt x="118" y="266"/>
                  </a:lnTo>
                  <a:lnTo>
                    <a:pt x="142" y="278"/>
                  </a:lnTo>
                  <a:lnTo>
                    <a:pt x="158" y="289"/>
                  </a:lnTo>
                  <a:lnTo>
                    <a:pt x="181" y="300"/>
                  </a:lnTo>
                  <a:lnTo>
                    <a:pt x="205" y="311"/>
                  </a:lnTo>
                  <a:lnTo>
                    <a:pt x="228" y="311"/>
                  </a:lnTo>
                  <a:lnTo>
                    <a:pt x="252" y="322"/>
                  </a:lnTo>
                  <a:lnTo>
                    <a:pt x="275" y="333"/>
                  </a:lnTo>
                  <a:lnTo>
                    <a:pt x="299" y="333"/>
                  </a:lnTo>
                  <a:lnTo>
                    <a:pt x="330" y="344"/>
                  </a:lnTo>
                  <a:lnTo>
                    <a:pt x="354" y="344"/>
                  </a:lnTo>
                  <a:lnTo>
                    <a:pt x="385" y="344"/>
                  </a:lnTo>
                  <a:lnTo>
                    <a:pt x="409" y="355"/>
                  </a:lnTo>
                  <a:lnTo>
                    <a:pt x="440" y="355"/>
                  </a:lnTo>
                  <a:lnTo>
                    <a:pt x="472" y="355"/>
                  </a:lnTo>
                  <a:lnTo>
                    <a:pt x="495" y="355"/>
                  </a:lnTo>
                  <a:lnTo>
                    <a:pt x="527" y="344"/>
                  </a:lnTo>
                  <a:lnTo>
                    <a:pt x="550" y="344"/>
                  </a:lnTo>
                  <a:lnTo>
                    <a:pt x="581" y="344"/>
                  </a:lnTo>
                  <a:lnTo>
                    <a:pt x="605" y="333"/>
                  </a:lnTo>
                  <a:lnTo>
                    <a:pt x="636" y="333"/>
                  </a:lnTo>
                  <a:lnTo>
                    <a:pt x="660" y="322"/>
                  </a:lnTo>
                  <a:lnTo>
                    <a:pt x="691" y="311"/>
                  </a:lnTo>
                  <a:lnTo>
                    <a:pt x="707" y="311"/>
                  </a:lnTo>
                  <a:lnTo>
                    <a:pt x="731" y="300"/>
                  </a:lnTo>
                  <a:lnTo>
                    <a:pt x="754" y="289"/>
                  </a:lnTo>
                  <a:lnTo>
                    <a:pt x="778" y="278"/>
                  </a:lnTo>
                  <a:lnTo>
                    <a:pt x="793" y="266"/>
                  </a:lnTo>
                  <a:lnTo>
                    <a:pt x="817" y="255"/>
                  </a:lnTo>
                  <a:lnTo>
                    <a:pt x="833" y="244"/>
                  </a:lnTo>
                  <a:lnTo>
                    <a:pt x="848" y="222"/>
                  </a:lnTo>
                  <a:lnTo>
                    <a:pt x="856" y="211"/>
                  </a:lnTo>
                  <a:lnTo>
                    <a:pt x="872" y="200"/>
                  </a:lnTo>
                  <a:lnTo>
                    <a:pt x="880" y="178"/>
                  </a:lnTo>
                  <a:lnTo>
                    <a:pt x="896" y="167"/>
                  </a:lnTo>
                  <a:lnTo>
                    <a:pt x="903" y="155"/>
                  </a:lnTo>
                  <a:lnTo>
                    <a:pt x="911" y="133"/>
                  </a:lnTo>
                  <a:lnTo>
                    <a:pt x="911" y="56"/>
                  </a:lnTo>
                  <a:close/>
                </a:path>
              </a:pathLst>
            </a:custGeom>
            <a:solidFill>
              <a:srgbClr val="3300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auto">
            <a:xfrm>
              <a:off x="2236" y="2182"/>
              <a:ext cx="911" cy="555"/>
            </a:xfrm>
            <a:custGeom>
              <a:avLst/>
              <a:gdLst/>
              <a:ahLst/>
              <a:cxnLst>
                <a:cxn ang="0">
                  <a:pos x="903" y="344"/>
                </a:cxn>
                <a:cxn ang="0">
                  <a:pos x="880" y="377"/>
                </a:cxn>
                <a:cxn ang="0">
                  <a:pos x="856" y="410"/>
                </a:cxn>
                <a:cxn ang="0">
                  <a:pos x="825" y="444"/>
                </a:cxn>
                <a:cxn ang="0">
                  <a:pos x="786" y="466"/>
                </a:cxn>
                <a:cxn ang="0">
                  <a:pos x="746" y="488"/>
                </a:cxn>
                <a:cxn ang="0">
                  <a:pos x="691" y="510"/>
                </a:cxn>
                <a:cxn ang="0">
                  <a:pos x="644" y="532"/>
                </a:cxn>
                <a:cxn ang="0">
                  <a:pos x="589" y="544"/>
                </a:cxn>
                <a:cxn ang="0">
                  <a:pos x="527" y="544"/>
                </a:cxn>
                <a:cxn ang="0">
                  <a:pos x="472" y="555"/>
                </a:cxn>
                <a:cxn ang="0">
                  <a:pos x="417" y="555"/>
                </a:cxn>
                <a:cxn ang="0">
                  <a:pos x="354" y="544"/>
                </a:cxn>
                <a:cxn ang="0">
                  <a:pos x="299" y="532"/>
                </a:cxn>
                <a:cxn ang="0">
                  <a:pos x="252" y="521"/>
                </a:cxn>
                <a:cxn ang="0">
                  <a:pos x="197" y="499"/>
                </a:cxn>
                <a:cxn ang="0">
                  <a:pos x="150" y="477"/>
                </a:cxn>
                <a:cxn ang="0">
                  <a:pos x="110" y="455"/>
                </a:cxn>
                <a:cxn ang="0">
                  <a:pos x="71" y="421"/>
                </a:cxn>
                <a:cxn ang="0">
                  <a:pos x="48" y="399"/>
                </a:cxn>
                <a:cxn ang="0">
                  <a:pos x="24" y="366"/>
                </a:cxn>
                <a:cxn ang="0">
                  <a:pos x="8" y="333"/>
                </a:cxn>
                <a:cxn ang="0">
                  <a:pos x="0" y="288"/>
                </a:cxn>
                <a:cxn ang="0">
                  <a:pos x="0" y="255"/>
                </a:cxn>
                <a:cxn ang="0">
                  <a:pos x="8" y="222"/>
                </a:cxn>
                <a:cxn ang="0">
                  <a:pos x="24" y="188"/>
                </a:cxn>
                <a:cxn ang="0">
                  <a:pos x="40" y="155"/>
                </a:cxn>
                <a:cxn ang="0">
                  <a:pos x="71" y="122"/>
                </a:cxn>
                <a:cxn ang="0">
                  <a:pos x="103" y="100"/>
                </a:cxn>
                <a:cxn ang="0">
                  <a:pos x="142" y="66"/>
                </a:cxn>
                <a:cxn ang="0">
                  <a:pos x="197" y="44"/>
                </a:cxn>
                <a:cxn ang="0">
                  <a:pos x="244" y="33"/>
                </a:cxn>
                <a:cxn ang="0">
                  <a:pos x="291" y="11"/>
                </a:cxn>
                <a:cxn ang="0">
                  <a:pos x="354" y="0"/>
                </a:cxn>
                <a:cxn ang="0">
                  <a:pos x="409" y="0"/>
                </a:cxn>
                <a:cxn ang="0">
                  <a:pos x="911" y="333"/>
                </a:cxn>
              </a:cxnLst>
              <a:rect l="0" t="0" r="r" b="b"/>
              <a:pathLst>
                <a:path w="911" h="555">
                  <a:moveTo>
                    <a:pt x="911" y="333"/>
                  </a:moveTo>
                  <a:lnTo>
                    <a:pt x="903" y="344"/>
                  </a:lnTo>
                  <a:lnTo>
                    <a:pt x="896" y="355"/>
                  </a:lnTo>
                  <a:lnTo>
                    <a:pt x="880" y="377"/>
                  </a:lnTo>
                  <a:lnTo>
                    <a:pt x="872" y="399"/>
                  </a:lnTo>
                  <a:lnTo>
                    <a:pt x="856" y="410"/>
                  </a:lnTo>
                  <a:lnTo>
                    <a:pt x="841" y="421"/>
                  </a:lnTo>
                  <a:lnTo>
                    <a:pt x="825" y="444"/>
                  </a:lnTo>
                  <a:lnTo>
                    <a:pt x="809" y="455"/>
                  </a:lnTo>
                  <a:lnTo>
                    <a:pt x="786" y="466"/>
                  </a:lnTo>
                  <a:lnTo>
                    <a:pt x="762" y="477"/>
                  </a:lnTo>
                  <a:lnTo>
                    <a:pt x="746" y="488"/>
                  </a:lnTo>
                  <a:lnTo>
                    <a:pt x="723" y="499"/>
                  </a:lnTo>
                  <a:lnTo>
                    <a:pt x="691" y="510"/>
                  </a:lnTo>
                  <a:lnTo>
                    <a:pt x="676" y="521"/>
                  </a:lnTo>
                  <a:lnTo>
                    <a:pt x="644" y="532"/>
                  </a:lnTo>
                  <a:lnTo>
                    <a:pt x="613" y="532"/>
                  </a:lnTo>
                  <a:lnTo>
                    <a:pt x="589" y="544"/>
                  </a:lnTo>
                  <a:lnTo>
                    <a:pt x="558" y="544"/>
                  </a:lnTo>
                  <a:lnTo>
                    <a:pt x="527" y="544"/>
                  </a:lnTo>
                  <a:lnTo>
                    <a:pt x="503" y="555"/>
                  </a:lnTo>
                  <a:lnTo>
                    <a:pt x="472" y="555"/>
                  </a:lnTo>
                  <a:lnTo>
                    <a:pt x="440" y="555"/>
                  </a:lnTo>
                  <a:lnTo>
                    <a:pt x="417" y="555"/>
                  </a:lnTo>
                  <a:lnTo>
                    <a:pt x="385" y="544"/>
                  </a:lnTo>
                  <a:lnTo>
                    <a:pt x="354" y="544"/>
                  </a:lnTo>
                  <a:lnTo>
                    <a:pt x="330" y="544"/>
                  </a:lnTo>
                  <a:lnTo>
                    <a:pt x="299" y="532"/>
                  </a:lnTo>
                  <a:lnTo>
                    <a:pt x="267" y="532"/>
                  </a:lnTo>
                  <a:lnTo>
                    <a:pt x="252" y="521"/>
                  </a:lnTo>
                  <a:lnTo>
                    <a:pt x="220" y="510"/>
                  </a:lnTo>
                  <a:lnTo>
                    <a:pt x="197" y="499"/>
                  </a:lnTo>
                  <a:lnTo>
                    <a:pt x="173" y="488"/>
                  </a:lnTo>
                  <a:lnTo>
                    <a:pt x="150" y="477"/>
                  </a:lnTo>
                  <a:lnTo>
                    <a:pt x="126" y="466"/>
                  </a:lnTo>
                  <a:lnTo>
                    <a:pt x="110" y="455"/>
                  </a:lnTo>
                  <a:lnTo>
                    <a:pt x="95" y="444"/>
                  </a:lnTo>
                  <a:lnTo>
                    <a:pt x="71" y="421"/>
                  </a:lnTo>
                  <a:lnTo>
                    <a:pt x="63" y="410"/>
                  </a:lnTo>
                  <a:lnTo>
                    <a:pt x="48" y="399"/>
                  </a:lnTo>
                  <a:lnTo>
                    <a:pt x="32" y="377"/>
                  </a:lnTo>
                  <a:lnTo>
                    <a:pt x="24" y="366"/>
                  </a:lnTo>
                  <a:lnTo>
                    <a:pt x="16" y="344"/>
                  </a:lnTo>
                  <a:lnTo>
                    <a:pt x="8" y="333"/>
                  </a:lnTo>
                  <a:lnTo>
                    <a:pt x="0" y="310"/>
                  </a:lnTo>
                  <a:lnTo>
                    <a:pt x="0" y="288"/>
                  </a:lnTo>
                  <a:lnTo>
                    <a:pt x="0" y="277"/>
                  </a:lnTo>
                  <a:lnTo>
                    <a:pt x="0" y="255"/>
                  </a:lnTo>
                  <a:lnTo>
                    <a:pt x="0" y="244"/>
                  </a:lnTo>
                  <a:lnTo>
                    <a:pt x="8" y="222"/>
                  </a:lnTo>
                  <a:lnTo>
                    <a:pt x="8" y="211"/>
                  </a:lnTo>
                  <a:lnTo>
                    <a:pt x="24" y="188"/>
                  </a:lnTo>
                  <a:lnTo>
                    <a:pt x="32" y="166"/>
                  </a:lnTo>
                  <a:lnTo>
                    <a:pt x="40" y="155"/>
                  </a:lnTo>
                  <a:lnTo>
                    <a:pt x="55" y="144"/>
                  </a:lnTo>
                  <a:lnTo>
                    <a:pt x="71" y="122"/>
                  </a:lnTo>
                  <a:lnTo>
                    <a:pt x="87" y="111"/>
                  </a:lnTo>
                  <a:lnTo>
                    <a:pt x="103" y="100"/>
                  </a:lnTo>
                  <a:lnTo>
                    <a:pt x="126" y="77"/>
                  </a:lnTo>
                  <a:lnTo>
                    <a:pt x="142" y="66"/>
                  </a:lnTo>
                  <a:lnTo>
                    <a:pt x="165" y="55"/>
                  </a:lnTo>
                  <a:lnTo>
                    <a:pt x="197" y="44"/>
                  </a:lnTo>
                  <a:lnTo>
                    <a:pt x="212" y="44"/>
                  </a:lnTo>
                  <a:lnTo>
                    <a:pt x="244" y="33"/>
                  </a:lnTo>
                  <a:lnTo>
                    <a:pt x="267" y="22"/>
                  </a:lnTo>
                  <a:lnTo>
                    <a:pt x="291" y="11"/>
                  </a:lnTo>
                  <a:lnTo>
                    <a:pt x="322" y="11"/>
                  </a:lnTo>
                  <a:lnTo>
                    <a:pt x="354" y="0"/>
                  </a:lnTo>
                  <a:lnTo>
                    <a:pt x="377" y="0"/>
                  </a:lnTo>
                  <a:lnTo>
                    <a:pt x="409" y="0"/>
                  </a:lnTo>
                  <a:lnTo>
                    <a:pt x="456" y="277"/>
                  </a:lnTo>
                  <a:lnTo>
                    <a:pt x="911" y="333"/>
                  </a:lnTo>
                  <a:close/>
                </a:path>
              </a:pathLst>
            </a:custGeom>
            <a:solidFill>
              <a:srgbClr val="0033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93" name="Freeform 21"/>
            <p:cNvSpPr>
              <a:spLocks/>
            </p:cNvSpPr>
            <p:nvPr/>
          </p:nvSpPr>
          <p:spPr bwMode="auto">
            <a:xfrm>
              <a:off x="1546" y="2581"/>
              <a:ext cx="808" cy="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103" y="13"/>
                </a:cxn>
              </a:cxnLst>
              <a:rect l="0" t="0" r="r" b="b"/>
              <a:pathLst>
                <a:path w="103" h="13">
                  <a:moveTo>
                    <a:pt x="0" y="0"/>
                  </a:moveTo>
                  <a:lnTo>
                    <a:pt x="0" y="4"/>
                  </a:lnTo>
                  <a:lnTo>
                    <a:pt x="103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720" y="675"/>
              <a:ext cx="427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2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Структура налоговых доходов бюджета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2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Красноармейского сельского поселения на 2013 год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022" y="1294"/>
              <a:ext cx="11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Налог на доходы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37" y="1482"/>
              <a:ext cx="106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физических лиц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4348" y="1693"/>
              <a:ext cx="5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Единый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4105" y="1882"/>
              <a:ext cx="112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Сельскохозяйств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4223" y="2071"/>
              <a:ext cx="8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енный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налог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3430" y="2737"/>
              <a:ext cx="65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Налог на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375" y="2925"/>
              <a:ext cx="77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имущество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3226" y="3114"/>
              <a:ext cx="10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физических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лиц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900" y="2370"/>
              <a:ext cx="138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Земельный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налог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032" y="1349"/>
              <a:ext cx="52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Прочие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1938" y="1538"/>
              <a:ext cx="7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налоговые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2024" y="1727"/>
              <a:ext cx="46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доходы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399" y="506"/>
              <a:ext cx="4774" cy="3219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001056" cy="857256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17375E"/>
                </a:solidFill>
              </a:rPr>
              <a:t>Структура налоговых доходов бюджета</a:t>
            </a:r>
            <a:r>
              <a:rPr lang="ru-RU" sz="1800" dirty="0" smtClean="0">
                <a:solidFill>
                  <a:srgbClr val="17375E"/>
                </a:solidFill>
              </a:rPr>
              <a:t/>
            </a:r>
            <a:br>
              <a:rPr lang="ru-RU" sz="1800" dirty="0" smtClean="0">
                <a:solidFill>
                  <a:srgbClr val="17375E"/>
                </a:solidFill>
              </a:rPr>
            </a:br>
            <a:r>
              <a:rPr lang="ru-RU" sz="1800" b="1" dirty="0" smtClean="0">
                <a:solidFill>
                  <a:srgbClr val="17375E"/>
                </a:solidFill>
              </a:rPr>
              <a:t>Красноармейского сельского поселения в 2014 году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49" name="Содержимое 3"/>
          <p:cNvGraphicFramePr>
            <a:graphicFrameLocks noGrp="1"/>
          </p:cNvGraphicFramePr>
          <p:nvPr/>
        </p:nvGraphicFramePr>
        <p:xfrm>
          <a:off x="579438" y="1768475"/>
          <a:ext cx="8335962" cy="551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Worksheet" r:id="rId3" imgW="7078929" imgH="5516795" progId="Excel.Sheet.8">
                  <p:embed/>
                </p:oleObj>
              </mc:Choice>
              <mc:Fallback>
                <p:oleObj name="Worksheet" r:id="rId3" imgW="7078929" imgH="551679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768475"/>
                        <a:ext cx="8335962" cy="551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0" name="Содержимое 3"/>
          <p:cNvGraphicFramePr>
            <a:graphicFrameLocks noGrp="1"/>
          </p:cNvGraphicFramePr>
          <p:nvPr/>
        </p:nvGraphicFramePr>
        <p:xfrm>
          <a:off x="503238" y="1782762"/>
          <a:ext cx="7650162" cy="5789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Worksheet" r:id="rId5" imgW="6598867" imgH="4450017" progId="Excel.Sheet.8">
                  <p:embed/>
                </p:oleObj>
              </mc:Choice>
              <mc:Fallback>
                <p:oleObj name="Worksheet" r:id="rId5" imgW="6598867" imgH="4450017" progId="Excel.Sheet.8">
                  <p:embed/>
                  <p:pic>
                    <p:nvPicPr>
                      <p:cNvPr id="0" name="Picture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782762"/>
                        <a:ext cx="7650162" cy="5789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16920941"/>
              </p:ext>
            </p:extLst>
          </p:nvPr>
        </p:nvGraphicFramePr>
        <p:xfrm>
          <a:off x="714348" y="1397000"/>
          <a:ext cx="792961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561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600" b="1" dirty="0" smtClean="0">
                <a:solidFill>
                  <a:srgbClr val="C00000"/>
                </a:solidFill>
              </a:rPr>
              <a:t/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Безвозмездные поступления в бюджет Красноармейского сельского поселения</a:t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US" sz="1400" dirty="0" smtClean="0"/>
              <a:t>							(</a:t>
            </a:r>
            <a:r>
              <a:rPr lang="ru-RU" sz="1400" b="1" dirty="0" smtClean="0">
                <a:solidFill>
                  <a:srgbClr val="002060"/>
                </a:solidFill>
              </a:rPr>
              <a:t>тыс.рублей</a:t>
            </a:r>
            <a:r>
              <a:rPr lang="en-US" sz="1400" b="1" dirty="0" smtClean="0">
                <a:solidFill>
                  <a:srgbClr val="002060"/>
                </a:solidFill>
              </a:rPr>
              <a:t>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671638" y="1985963"/>
          <a:ext cx="5699125" cy="487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Worksheet" r:id="rId3" imgW="7086704" imgH="6057957" progId="Excel.Sheet.8">
                  <p:embed/>
                </p:oleObj>
              </mc:Choice>
              <mc:Fallback>
                <p:oleObj name="Worksheet" r:id="rId3" imgW="7086704" imgH="6057957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1985963"/>
                        <a:ext cx="5699125" cy="487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поступлений земельного налога в бюджет Красноармейского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46532"/>
              </p:ext>
            </p:extLst>
          </p:nvPr>
        </p:nvGraphicFramePr>
        <p:xfrm>
          <a:off x="1403350" y="1806575"/>
          <a:ext cx="6242050" cy="445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9" name="Лист" r:id="rId3" imgW="8639243" imgH="6172200" progId="Excel.Sheet.8">
                  <p:embed/>
                </p:oleObj>
              </mc:Choice>
              <mc:Fallback>
                <p:oleObj name="Лист" r:id="rId3" imgW="8639243" imgH="6172200" progId="Excel.Shee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806575"/>
                        <a:ext cx="6242050" cy="445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Красноармейского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930275" y="1708150"/>
          <a:ext cx="7054850" cy="496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Worksheet" r:id="rId3" imgW="6918908" imgH="4869170" progId="Excel.Sheet.8">
                  <p:embed/>
                </p:oleObj>
              </mc:Choice>
              <mc:Fallback>
                <p:oleObj name="Worksheet" r:id="rId3" imgW="6918908" imgH="4869170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708150"/>
                        <a:ext cx="7054850" cy="496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549</Words>
  <Application>Microsoft Office PowerPoint</Application>
  <PresentationFormat>Экран (4:3)</PresentationFormat>
  <Paragraphs>173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Поток</vt:lpstr>
      <vt:lpstr>Worksheet</vt:lpstr>
      <vt:lpstr>Лист</vt:lpstr>
      <vt:lpstr>Проект бюджета  Красноармейского сельского поселения на 2014 год и плановый период 2015 и 2016 годов направлен на решение следующих ключевых задач:</vt:lpstr>
      <vt:lpstr>Основные параметры проекта бюджета Красноармейского сельского поселения Орловского района на 2014 год и на плановый период 2015 и 2016 годов»    </vt:lpstr>
      <vt:lpstr>Доходы бюджета Красноармейского сельского поселения Орловского района</vt:lpstr>
      <vt:lpstr>    Динамика доходов  бюджета Красноармейского сельского  поселения Орловского района  Динамика налоговых и неналоговых доходов бюджета Красноармейского сельского поселения  Орловского района          (тыс. рублей) 1-2013 год 2-2014 год 3-2015 год 4-2016 год   </vt:lpstr>
      <vt:lpstr>   </vt:lpstr>
      <vt:lpstr>Презентация PowerPoint</vt:lpstr>
      <vt:lpstr> Безвозмездные поступления в бюджет Красноармейского сельского поселения           (тыс.рублей) </vt:lpstr>
      <vt:lpstr>Динамика поступлений земельного налога в бюджет Красноармейского сельского поселения        (тыс. рублей)</vt:lpstr>
      <vt:lpstr>Динамика расходов бюджета Красноармейского сельского поселения        (тыс. рублей)</vt:lpstr>
      <vt:lpstr>Расходы бюджета Красноармейского сельского поселения в 2014 году 12712,0  тыс.рублей</vt:lpstr>
      <vt:lpstr>Структура муниципальных программ Красноармейского сельского поселения на 2014 год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2013-2014 годах</vt:lpstr>
      <vt:lpstr>Структура расходов бюджета Красноармейского сельского поселения  в 2014 году по разделам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Курганенского сельского поселения на 2014 год и плановый период 2015 и 2016 годов направлен на решение следующих ключевых задач:</dc:title>
  <dc:creator>IBM</dc:creator>
  <cp:lastModifiedBy>user</cp:lastModifiedBy>
  <cp:revision>36</cp:revision>
  <dcterms:created xsi:type="dcterms:W3CDTF">2014-05-14T12:46:20Z</dcterms:created>
  <dcterms:modified xsi:type="dcterms:W3CDTF">2014-05-15T04:51:20Z</dcterms:modified>
</cp:coreProperties>
</file>