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16695,6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14899,1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14876,6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2023г</c:v>
                </c:pt>
                <c:pt idx="1">
                  <c:v>2024г</c:v>
                </c:pt>
                <c:pt idx="2">
                  <c:v>2025г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27477.4</c:v>
                </c:pt>
                <c:pt idx="1">
                  <c:v>14631</c:v>
                </c:pt>
                <c:pt idx="2">
                  <c:v>14168.8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6717184"/>
        <c:axId val="67349504"/>
        <c:axId val="23732224"/>
      </c:bar3DChart>
      <c:catAx>
        <c:axId val="26717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67349504"/>
        <c:crosses val="autoZero"/>
        <c:auto val="1"/>
        <c:lblAlgn val="ctr"/>
        <c:lblOffset val="100"/>
        <c:noMultiLvlLbl val="0"/>
      </c:catAx>
      <c:valAx>
        <c:axId val="67349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717184"/>
        <c:crosses val="autoZero"/>
        <c:crossBetween val="between"/>
      </c:valAx>
      <c:serAx>
        <c:axId val="23732224"/>
        <c:scaling>
          <c:orientation val="minMax"/>
        </c:scaling>
        <c:delete val="0"/>
        <c:axPos val="b"/>
        <c:majorTickMark val="out"/>
        <c:minorTickMark val="none"/>
        <c:tickLblPos val="nextTo"/>
        <c:crossAx val="67349504"/>
        <c:crosses val="autoZero"/>
      </c:ser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27267078349319207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8465408"/>
        <c:axId val="88598016"/>
        <c:axId val="0"/>
      </c:bar3DChart>
      <c:catAx>
        <c:axId val="284654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8598016"/>
        <c:crosses val="autoZero"/>
        <c:auto val="1"/>
        <c:lblAlgn val="ctr"/>
        <c:lblOffset val="100"/>
        <c:noMultiLvlLbl val="0"/>
      </c:catAx>
      <c:valAx>
        <c:axId val="88598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465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6438272"/>
        <c:axId val="26542464"/>
        <c:axId val="26518848"/>
      </c:bar3DChart>
      <c:catAx>
        <c:axId val="26438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6542464"/>
        <c:crosses val="autoZero"/>
        <c:auto val="1"/>
        <c:lblAlgn val="ctr"/>
        <c:lblOffset val="100"/>
        <c:noMultiLvlLbl val="0"/>
      </c:catAx>
      <c:valAx>
        <c:axId val="265424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6438272"/>
        <c:crosses val="autoZero"/>
        <c:crossBetween val="between"/>
      </c:valAx>
      <c:serAx>
        <c:axId val="26518848"/>
        <c:scaling>
          <c:orientation val="minMax"/>
        </c:scaling>
        <c:delete val="0"/>
        <c:axPos val="b"/>
        <c:majorTickMark val="out"/>
        <c:minorTickMark val="none"/>
        <c:tickLblPos val="nextTo"/>
        <c:crossAx val="26542464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2023г</c:v>
                </c:pt>
                <c:pt idx="1">
                  <c:v>2024г</c:v>
                </c:pt>
                <c:pt idx="2">
                  <c:v>2025г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5344.4</c:v>
                </c:pt>
                <c:pt idx="1">
                  <c:v>4275.5</c:v>
                </c:pt>
                <c:pt idx="2">
                  <c:v>3848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394240"/>
        <c:axId val="28395776"/>
        <c:axId val="0"/>
      </c:bar3DChart>
      <c:catAx>
        <c:axId val="28394240"/>
        <c:scaling>
          <c:orientation val="minMax"/>
        </c:scaling>
        <c:delete val="0"/>
        <c:axPos val="b"/>
        <c:majorTickMark val="out"/>
        <c:minorTickMark val="none"/>
        <c:tickLblPos val="nextTo"/>
        <c:crossAx val="28395776"/>
        <c:crosses val="autoZero"/>
        <c:auto val="1"/>
        <c:lblAlgn val="ctr"/>
        <c:lblOffset val="100"/>
        <c:noMultiLvlLbl val="0"/>
      </c:catAx>
      <c:valAx>
        <c:axId val="28395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942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dirty="0" smtClean="0"/>
                      <a:t>14631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2023г</c:v>
                </c:pt>
                <c:pt idx="1">
                  <c:v>2024г</c:v>
                </c:pt>
                <c:pt idx="2">
                  <c:v>2025г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16695.599999999999</c:v>
                </c:pt>
                <c:pt idx="1">
                  <c:v>14899.1</c:v>
                </c:pt>
                <c:pt idx="2">
                  <c:v>14876.6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603904"/>
        <c:axId val="26605824"/>
        <c:axId val="0"/>
      </c:bar3DChart>
      <c:catAx>
        <c:axId val="26603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6605824"/>
        <c:crosses val="autoZero"/>
        <c:auto val="1"/>
        <c:lblAlgn val="ctr"/>
        <c:lblOffset val="100"/>
        <c:noMultiLvlLbl val="0"/>
      </c:catAx>
      <c:valAx>
        <c:axId val="2660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603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2023 г</c:v>
                </c:pt>
                <c:pt idx="1">
                  <c:v>2024 г</c:v>
                </c:pt>
                <c:pt idx="2">
                  <c:v>2025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4788.8999999999996</c:v>
                </c:pt>
                <c:pt idx="1">
                  <c:v>3517.7</c:v>
                </c:pt>
                <c:pt idx="2">
                  <c:v>3480.8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550656"/>
        <c:axId val="28415104"/>
      </c:barChart>
      <c:catAx>
        <c:axId val="265506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8415104"/>
        <c:crosses val="autoZero"/>
        <c:auto val="1"/>
        <c:lblAlgn val="ctr"/>
        <c:lblOffset val="100"/>
        <c:noMultiLvlLbl val="0"/>
      </c:catAx>
      <c:valAx>
        <c:axId val="28415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550656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7566,8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7253,8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7492,6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7566.8</c:v>
                </c:pt>
                <c:pt idx="1">
                  <c:v>7253.8</c:v>
                </c:pt>
                <c:pt idx="2">
                  <c:v>5975.8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182208"/>
        <c:axId val="98246016"/>
      </c:barChart>
      <c:catAx>
        <c:axId val="89182208"/>
        <c:scaling>
          <c:orientation val="minMax"/>
        </c:scaling>
        <c:delete val="0"/>
        <c:axPos val="b"/>
        <c:majorTickMark val="out"/>
        <c:minorTickMark val="none"/>
        <c:tickLblPos val="nextTo"/>
        <c:crossAx val="98246016"/>
        <c:crosses val="autoZero"/>
        <c:auto val="1"/>
        <c:lblAlgn val="ctr"/>
        <c:lblOffset val="100"/>
        <c:noMultiLvlLbl val="0"/>
      </c:catAx>
      <c:valAx>
        <c:axId val="98246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182208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2023 год и плановый период 2024 и 2025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1,3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45,3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16,3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0,2 </a:t>
            </a:r>
            <a:r>
              <a:rPr lang="ru-RU" dirty="0" smtClean="0"/>
              <a:t>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28,7</a:t>
            </a:r>
            <a:r>
              <a:rPr lang="ru-RU" dirty="0" smtClean="0"/>
              <a:t>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2,0</a:t>
            </a:r>
            <a:r>
              <a:rPr lang="ru-RU" sz="1600" dirty="0" smtClean="0"/>
              <a:t>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3,0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</a:t>
            </a:r>
            <a:r>
              <a:rPr lang="ru-RU" sz="1600" dirty="0"/>
              <a:t>0</a:t>
            </a:r>
            <a:r>
              <a:rPr lang="ru-RU" sz="1600" dirty="0" smtClean="0"/>
              <a:t>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16193,1</a:t>
            </a:r>
            <a:r>
              <a:rPr lang="ru-RU" dirty="0" smtClean="0"/>
              <a:t>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14040,5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13942,0тыс.рублей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502,5тыс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858,6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934,6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24г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25г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0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678495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03719394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Власенко Елена Анатольевна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2023-2025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</a:t>
            </a:r>
            <a:r>
              <a:rPr lang="ru-RU" b="1" dirty="0" smtClean="0"/>
              <a:t>24.10.2022  </a:t>
            </a:r>
            <a:r>
              <a:rPr lang="ru-RU" b="1" dirty="0" smtClean="0"/>
              <a:t>№</a:t>
            </a:r>
            <a:r>
              <a:rPr lang="ru-RU" b="1" dirty="0" smtClean="0"/>
              <a:t>177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2023-2025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2023 год и на плановый период 2024-2025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2023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9947,4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4719,5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16695,6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16695,6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7721,0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4788,9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3054,8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221,6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411,7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15,9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117,1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6748,2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2996,0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274,3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550,0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159003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2023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946505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70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503760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71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46559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2025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1652,1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1678,3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1565,1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538885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5973,7                      3848,0               </a:t>
            </a:r>
            <a:r>
              <a:rPr lang="ru-RU" sz="1600" dirty="0" smtClean="0"/>
              <a:t>3848,0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</a:t>
            </a:r>
            <a:r>
              <a:rPr lang="ru-RU" sz="3200" b="1" dirty="0" smtClean="0"/>
              <a:t>2023-2025 </a:t>
            </a:r>
            <a:r>
              <a:rPr lang="ru-RU" sz="3200" b="1" dirty="0" smtClean="0"/>
              <a:t>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19294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2023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16 695,6</a:t>
            </a:r>
            <a:r>
              <a:rPr lang="ru-RU" sz="3000" dirty="0" smtClean="0"/>
              <a:t>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</a:t>
            </a:r>
            <a:r>
              <a:rPr lang="ru-RU" dirty="0" smtClean="0"/>
              <a:t>(</a:t>
            </a:r>
            <a:r>
              <a:rPr lang="ru-RU" dirty="0" smtClean="0"/>
              <a:t>5045,5</a:t>
            </a:r>
            <a:r>
              <a:rPr lang="ru-RU" dirty="0" smtClean="0"/>
              <a:t>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30,2</a:t>
            </a:r>
            <a:r>
              <a:rPr lang="ru-RU" dirty="0" smtClean="0"/>
              <a:t>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(26,0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</a:t>
            </a:r>
            <a:r>
              <a:rPr lang="ru-RU" sz="1600" dirty="0" smtClean="0"/>
              <a:t>7566,8</a:t>
            </a:r>
            <a:r>
              <a:rPr lang="ru-RU" sz="1600" dirty="0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45,3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3554,8</a:t>
            </a:r>
            <a:r>
              <a:rPr lang="ru-RU" dirty="0" smtClean="0"/>
              <a:t>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ru-RU" dirty="0" smtClean="0"/>
              <a:t>21,3</a:t>
            </a:r>
            <a:r>
              <a:rPr lang="ru-RU" dirty="0" smtClean="0"/>
              <a:t>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3770</TotalTime>
  <Words>629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Лист Microsoft Excel 97-2003</vt:lpstr>
      <vt:lpstr>Лист Microsoft Excel</vt:lpstr>
      <vt:lpstr>Лист</vt:lpstr>
      <vt:lpstr>Проект бюджета Красноармейского сельского поселения Орловского районана 2023 год и плановый период 2024 и 2025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2023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2023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2023-2025 годах</vt:lpstr>
      <vt:lpstr>Структура муниципальных программ Красноармейского сельского поселения на 2023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2023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414</cp:revision>
  <cp:lastPrinted>2021-11-26T07:34:19Z</cp:lastPrinted>
  <dcterms:created xsi:type="dcterms:W3CDTF">2012-10-21T15:40:11Z</dcterms:created>
  <dcterms:modified xsi:type="dcterms:W3CDTF">2023-01-18T06:11:10Z</dcterms:modified>
</cp:coreProperties>
</file>