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93" r:id="rId2"/>
    <p:sldId id="298" r:id="rId3"/>
    <p:sldId id="302" r:id="rId4"/>
    <p:sldId id="288" r:id="rId5"/>
    <p:sldId id="301" r:id="rId6"/>
    <p:sldId id="295" r:id="rId7"/>
    <p:sldId id="287" r:id="rId8"/>
    <p:sldId id="265" r:id="rId9"/>
    <p:sldId id="304" r:id="rId10"/>
    <p:sldId id="303" r:id="rId11"/>
    <p:sldId id="296" r:id="rId12"/>
    <p:sldId id="297" r:id="rId13"/>
    <p:sldId id="299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6B1"/>
    <a:srgbClr val="3283DC"/>
    <a:srgbClr val="1E1EF0"/>
    <a:srgbClr val="C6D5F2"/>
    <a:srgbClr val="E3E9F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773" autoAdjust="0"/>
    <p:restoredTop sz="94570" autoAdjust="0"/>
  </p:normalViewPr>
  <p:slideViewPr>
    <p:cSldViewPr>
      <p:cViewPr>
        <p:scale>
          <a:sx n="90" d="100"/>
          <a:sy n="90" d="100"/>
        </p:scale>
        <p:origin x="-1254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BCA2FD9-E7C2-4BA3-9BE5-CD927BC254EA}" type="datetimeFigureOut">
              <a:rPr lang="ru-RU"/>
              <a:pPr>
                <a:defRPr/>
              </a:pPr>
              <a:t>13.05.2019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F6E8542-CE68-4C48-B113-CEAF792ECC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E17260-1C0D-45FB-8546-D9938CFD65C7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7D810-5365-40A0-A2EB-40692383374F}" type="datetimeFigureOut">
              <a:rPr lang="ru-RU"/>
              <a:pPr>
                <a:defRPr/>
              </a:pPr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4D036-A9BF-4E53-A94B-17DE7FE49E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4B619-9B65-4735-8277-02644D918732}" type="datetimeFigureOut">
              <a:rPr lang="ru-RU"/>
              <a:pPr>
                <a:defRPr/>
              </a:pPr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578E3-9606-4E71-B53D-272B6CB235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0BCEB-EAD2-47EC-BDA5-69FC6BE32316}" type="datetimeFigureOut">
              <a:rPr lang="ru-RU"/>
              <a:pPr>
                <a:defRPr/>
              </a:pPr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5DD67-4075-4F6B-9731-E257AC4F9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6CE04-E30E-49B8-A5CF-7D8FB449AC0F}" type="datetimeFigureOut">
              <a:rPr lang="ru-RU"/>
              <a:pPr>
                <a:defRPr/>
              </a:pPr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B4398-1362-426C-AB40-2BAA06C4E1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B311B-90AD-4868-AE68-8B6F065EABEA}" type="datetimeFigureOut">
              <a:rPr lang="ru-RU"/>
              <a:pPr>
                <a:defRPr/>
              </a:pPr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4696C-21A1-40BF-9973-3F614FBD10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B2F10-4491-4B05-908F-416F28D209DE}" type="datetimeFigureOut">
              <a:rPr lang="ru-RU"/>
              <a:pPr>
                <a:defRPr/>
              </a:pPr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C8A45-1A47-43D3-A055-EA0E9AFF97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72878-7B4C-48DF-BEC3-35233DE2B056}" type="datetimeFigureOut">
              <a:rPr lang="ru-RU"/>
              <a:pPr>
                <a:defRPr/>
              </a:pPr>
              <a:t>13.05.2019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ED4A9-679F-4178-9A0B-01D0AA4D57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409F3-B443-47CF-B861-EA6974831EEF}" type="datetimeFigureOut">
              <a:rPr lang="ru-RU"/>
              <a:pPr>
                <a:defRPr/>
              </a:pPr>
              <a:t>13.05.2019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347EB-4EE9-4C83-BEA0-68B2B2CDCB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4E171-B4BC-4F92-86FE-A7F9CBA21663}" type="datetimeFigureOut">
              <a:rPr lang="ru-RU"/>
              <a:pPr>
                <a:defRPr/>
              </a:pPr>
              <a:t>13.05.2019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34D34-1ECE-4C97-8D72-100507BB6F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E4E34-D157-4ED8-A310-09E40DB2AEFD}" type="datetimeFigureOut">
              <a:rPr lang="ru-RU"/>
              <a:pPr>
                <a:defRPr/>
              </a:pPr>
              <a:t>13.05.2019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12A33-A1F5-4B40-B19B-487834AF50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4A175-3E38-466C-B9E0-BA08615EFAB7}" type="datetimeFigureOut">
              <a:rPr lang="ru-RU"/>
              <a:pPr>
                <a:defRPr/>
              </a:pPr>
              <a:t>13.05.2019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5DF7D-9BD2-415C-BEB6-B755CD497A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3D884-75D3-4D1D-81D6-20B0C2998D96}" type="datetimeFigureOut">
              <a:rPr lang="ru-RU"/>
              <a:pPr>
                <a:defRPr/>
              </a:pPr>
              <a:t>13.05.2019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C26F4-0B23-4482-A8F1-73DF4AF2A0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608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48E1915C-E8CB-45AE-AFF4-A883B3D8CC56}" type="datetimeFigureOut">
              <a:rPr lang="ru-RU"/>
              <a:pPr>
                <a:defRPr/>
              </a:pPr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EBCF49F9-9A00-40D2-A45B-4D5DA22F65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5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sp29309@donpac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2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750" y="188913"/>
            <a:ext cx="8064500" cy="1727200"/>
          </a:xfrm>
          <a:solidFill>
            <a:srgbClr val="5B96B1"/>
          </a:solidFill>
          <a:ln w="25400" cap="flat" algn="ctr">
            <a:solidFill>
              <a:srgbClr val="385D8A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ru-RU" sz="2500" dirty="0" smtClean="0">
                <a:latin typeface="+mn-lt"/>
                <a:ea typeface="+mn-ea"/>
                <a:cs typeface="+mn-cs"/>
              </a:rPr>
              <a:t>Администрация Красноармейского сельского поселения Орловского района Ростовской области</a:t>
            </a:r>
            <a:endParaRPr lang="ru-RU" sz="2500" dirty="0">
              <a:latin typeface="+mn-lt"/>
              <a:ea typeface="+mn-ea"/>
              <a:cs typeface="+mn-cs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750" y="2276475"/>
            <a:ext cx="8064500" cy="324008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ru-RU" b="1" dirty="0" smtClean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ru-RU" b="1" dirty="0" smtClean="0">
                <a:solidFill>
                  <a:schemeClr val="tx1"/>
                </a:solidFill>
              </a:rPr>
              <a:t>Исполнение бюджета Красноармейского сельского поселения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chemeClr val="tx1"/>
                </a:solidFill>
              </a:rPr>
              <a:t> </a:t>
            </a:r>
          </a:p>
          <a:p>
            <a:pPr eaLnBrk="1" hangingPunct="1">
              <a:defRPr/>
            </a:pPr>
            <a:r>
              <a:rPr lang="ru-RU" sz="3400" b="1" u="sng" dirty="0" smtClean="0">
                <a:solidFill>
                  <a:schemeClr val="tx1"/>
                </a:solidFill>
              </a:rPr>
              <a:t>за </a:t>
            </a:r>
            <a:r>
              <a:rPr lang="ru-RU" sz="3400" b="1" u="sng" dirty="0" smtClean="0">
                <a:solidFill>
                  <a:schemeClr val="tx1"/>
                </a:solidFill>
                <a:latin typeface="Arial" charset="0"/>
              </a:rPr>
              <a:t>2018</a:t>
            </a:r>
            <a:r>
              <a:rPr lang="ru-RU" sz="3400" b="1" u="sng" dirty="0" smtClean="0">
                <a:solidFill>
                  <a:schemeClr val="tx1"/>
                </a:solidFill>
              </a:rPr>
              <a:t> 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6" descr="C:\Users\user\Pictures\Указ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3" y="642904"/>
            <a:ext cx="250033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7554" y="274638"/>
            <a:ext cx="5329246" cy="2011354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Расходы консолидированного бюджета Орловского района в 2018 году, направленные на реализацию Указов Президента Российской Федерации от 07.05.2012 №597 «О мероприятиях по реализации государственной социальной политики».</a:t>
            </a:r>
            <a:endParaRPr lang="ru-RU" sz="2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428625" y="2571750"/>
            <a:ext cx="4500563" cy="3357563"/>
          </a:xfrm>
          <a:prstGeom prst="homePlat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Поэтапное повышение оплаты труда отдельным категориям работников бюджетного сектора экономики</a:t>
            </a:r>
          </a:p>
        </p:txBody>
      </p:sp>
      <p:sp>
        <p:nvSpPr>
          <p:cNvPr id="7" name="Блок-схема: дисплей 6"/>
          <p:cNvSpPr/>
          <p:nvPr/>
        </p:nvSpPr>
        <p:spPr>
          <a:xfrm>
            <a:off x="5143500" y="2643182"/>
            <a:ext cx="3500438" cy="3143272"/>
          </a:xfrm>
          <a:prstGeom prst="flowChartDisplay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599,7 тыс.рублей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b="1" dirty="0" smtClean="0">
                <a:solidFill>
                  <a:srgbClr val="17375E"/>
                </a:solidFill>
                <a:latin typeface="+mn-lt"/>
              </a:rPr>
              <a:t>Динамика исполнения расходов  бюджета</a:t>
            </a:r>
            <a:r>
              <a:rPr lang="ru-RU" sz="2400" dirty="0" smtClean="0">
                <a:solidFill>
                  <a:srgbClr val="17375E"/>
                </a:solidFill>
              </a:rPr>
              <a:t/>
            </a:r>
            <a:br>
              <a:rPr lang="ru-RU" sz="2400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Красноармейского сельского поселения  </a:t>
            </a:r>
            <a:br>
              <a:rPr lang="ru-RU" sz="2400" b="1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тыс. рублей</a:t>
            </a:r>
            <a:r>
              <a:rPr lang="en-US" sz="1600" dirty="0" smtClean="0"/>
              <a:t>)</a:t>
            </a:r>
            <a:endParaRPr lang="ru-RU" sz="1600" dirty="0" smtClean="0"/>
          </a:p>
        </p:txBody>
      </p:sp>
      <p:graphicFrame>
        <p:nvGraphicFramePr>
          <p:cNvPr id="63490" name="Содержимое 3"/>
          <p:cNvGraphicFramePr>
            <a:graphicFrameLocks noGrp="1"/>
          </p:cNvGraphicFramePr>
          <p:nvPr>
            <p:ph idx="1"/>
          </p:nvPr>
        </p:nvGraphicFramePr>
        <p:xfrm>
          <a:off x="958850" y="1627188"/>
          <a:ext cx="7056438" cy="4475162"/>
        </p:xfrm>
        <a:graphic>
          <a:graphicData uri="http://schemas.openxmlformats.org/presentationml/2006/ole">
            <p:oleObj spid="_x0000_s63490" name="Worksheet" r:id="rId3" imgW="6457860" imgH="4095660" progId="Excel.Sheet.8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/>
          <a:lstStyle/>
          <a:p>
            <a:r>
              <a:rPr lang="ru-RU" sz="2000" dirty="0" smtClean="0">
                <a:latin typeface="Times New Roman" pitchFamily="18" charset="0"/>
              </a:rPr>
              <a:t>СВЕДЕНИЯ</a:t>
            </a:r>
            <a:br>
              <a:rPr lang="ru-RU" sz="2000" dirty="0" smtClean="0">
                <a:latin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</a:rPr>
              <a:t>о численности и оплате труда муниципальных служащих и работников Администрации Красноармейского сельского поселения</a:t>
            </a:r>
            <a:br>
              <a:rPr lang="ru-RU" sz="2000" dirty="0" smtClean="0">
                <a:latin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</a:rPr>
              <a:t>2018 год.</a:t>
            </a:r>
          </a:p>
        </p:txBody>
      </p:sp>
      <p:graphicFrame>
        <p:nvGraphicFramePr>
          <p:cNvPr id="67613" name="Group 29"/>
          <p:cNvGraphicFramePr>
            <a:graphicFrameLocks noGrp="1"/>
          </p:cNvGraphicFramePr>
          <p:nvPr/>
        </p:nvGraphicFramePr>
        <p:xfrm>
          <a:off x="457200" y="2349500"/>
          <a:ext cx="8229600" cy="3195638"/>
        </p:xfrm>
        <a:graphic>
          <a:graphicData uri="http://schemas.openxmlformats.org/drawingml/2006/table">
            <a:tbl>
              <a:tblPr/>
              <a:tblGrid>
                <a:gridCol w="3065463"/>
                <a:gridCol w="2103437"/>
                <a:gridCol w="3060700"/>
              </a:tblGrid>
              <a:tr h="1047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категории персонала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Численность работников, человек,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фактически на конец отчетного периода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фактические начислено,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тыс. рублей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6B1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Должности муниципальной службы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2652,8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985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Другой персонал состоящий в штате администрации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613,2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должностей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3266,0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ru-RU" sz="3600" smtClean="0">
                <a:latin typeface="Arial" charset="0"/>
              </a:rPr>
              <a:t>Контактная информация</a:t>
            </a:r>
          </a:p>
        </p:txBody>
      </p:sp>
      <p:sp>
        <p:nvSpPr>
          <p:cNvPr id="68610" name="Rectangle 3"/>
          <p:cNvSpPr>
            <a:spLocks noGrp="1"/>
          </p:cNvSpPr>
          <p:nvPr>
            <p:ph type="body" idx="1"/>
          </p:nvPr>
        </p:nvSpPr>
        <p:spPr>
          <a:xfrm>
            <a:off x="457200" y="1268413"/>
            <a:ext cx="8229600" cy="5113337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2000" u="sng" smtClean="0">
                <a:latin typeface="Arial" charset="0"/>
              </a:rPr>
              <a:t>Администрация Красноармейского сельского поселения Орловского района Ростовской области</a:t>
            </a:r>
          </a:p>
          <a:p>
            <a:pPr algn="ctr">
              <a:buFont typeface="Arial" charset="0"/>
              <a:buNone/>
            </a:pPr>
            <a:r>
              <a:rPr lang="ru-RU" sz="2000" smtClean="0">
                <a:latin typeface="Arial" charset="0"/>
              </a:rPr>
              <a:t>347500, Ростовская область, Орловский район, </a:t>
            </a:r>
          </a:p>
          <a:p>
            <a:pPr algn="ctr">
              <a:buFont typeface="Arial" charset="0"/>
              <a:buNone/>
            </a:pPr>
            <a:r>
              <a:rPr lang="ru-RU" sz="2000" smtClean="0">
                <a:latin typeface="Arial" charset="0"/>
              </a:rPr>
              <a:t>пос. Красноармейский, пер. Красноармейский, д.22</a:t>
            </a:r>
          </a:p>
          <a:p>
            <a:pPr>
              <a:buFont typeface="Arial" charset="0"/>
              <a:buNone/>
            </a:pPr>
            <a:r>
              <a:rPr lang="ru-RU" sz="2000" u="sng" smtClean="0">
                <a:latin typeface="Arial" charset="0"/>
              </a:rPr>
              <a:t>Руководитель:</a:t>
            </a:r>
            <a:r>
              <a:rPr lang="ru-RU" sz="2000" smtClean="0">
                <a:latin typeface="Arial" charset="0"/>
              </a:rPr>
              <a:t> Глава Администрации Красноармейского сельского поселения – Богуш Александр Сергеевич</a:t>
            </a:r>
          </a:p>
          <a:p>
            <a:pPr>
              <a:buFont typeface="Arial" charset="0"/>
              <a:buNone/>
            </a:pPr>
            <a:endParaRPr lang="ru-RU" sz="2000" smtClean="0">
              <a:latin typeface="Arial" charset="0"/>
            </a:endParaRPr>
          </a:p>
          <a:p>
            <a:pPr>
              <a:buFont typeface="Arial" charset="0"/>
              <a:buNone/>
            </a:pPr>
            <a:r>
              <a:rPr lang="ru-RU" sz="2000" smtClean="0">
                <a:latin typeface="Arial" charset="0"/>
              </a:rPr>
              <a:t>Тел.: 8 (86375) 21-7-07;</a:t>
            </a:r>
          </a:p>
          <a:p>
            <a:pPr>
              <a:buFont typeface="Arial" charset="0"/>
              <a:buNone/>
            </a:pPr>
            <a:r>
              <a:rPr lang="ru-RU" sz="2000" smtClean="0">
                <a:latin typeface="Arial" charset="0"/>
              </a:rPr>
              <a:t>          8 (86375) 21-7-40;</a:t>
            </a:r>
          </a:p>
          <a:p>
            <a:pPr>
              <a:buFont typeface="Arial" charset="0"/>
              <a:buNone/>
            </a:pPr>
            <a:r>
              <a:rPr lang="ru-RU" sz="2000" smtClean="0">
                <a:latin typeface="Arial" charset="0"/>
              </a:rPr>
              <a:t>          8 (86375) 21-8-59.</a:t>
            </a:r>
          </a:p>
          <a:p>
            <a:pPr>
              <a:buFont typeface="Arial" charset="0"/>
              <a:buNone/>
            </a:pPr>
            <a:r>
              <a:rPr lang="en-US" sz="2000" smtClean="0">
                <a:latin typeface="Arial" charset="0"/>
              </a:rPr>
              <a:t>E-mail: </a:t>
            </a:r>
            <a:r>
              <a:rPr lang="en-US" sz="2000" u="sng" smtClean="0">
                <a:latin typeface="Arial" charset="0"/>
                <a:hlinkClick r:id="rId2"/>
              </a:rPr>
              <a:t>sp29309@donpac.ru</a:t>
            </a:r>
            <a:endParaRPr lang="ru-RU" sz="2000" u="sng" smtClean="0">
              <a:latin typeface="Arial" charset="0"/>
            </a:endParaRPr>
          </a:p>
          <a:p>
            <a:pPr algn="ctr">
              <a:buFont typeface="Arial" charset="0"/>
              <a:buNone/>
            </a:pPr>
            <a:r>
              <a:rPr lang="ru-RU" sz="2000" u="sng" smtClean="0">
                <a:latin typeface="Arial" charset="0"/>
              </a:rPr>
              <a:t>График (режим) работы</a:t>
            </a:r>
            <a:r>
              <a:rPr lang="ru-RU" sz="2000" smtClean="0">
                <a:latin typeface="Arial" charset="0"/>
              </a:rPr>
              <a:t>:</a:t>
            </a:r>
          </a:p>
          <a:p>
            <a:pPr algn="ctr">
              <a:buFont typeface="Arial" charset="0"/>
              <a:buNone/>
            </a:pPr>
            <a:r>
              <a:rPr lang="ru-RU" sz="2000" smtClean="0">
                <a:latin typeface="Arial" charset="0"/>
              </a:rPr>
              <a:t>понедельник-пятница с 08.00 до 16.00</a:t>
            </a:r>
          </a:p>
          <a:p>
            <a:pPr algn="ctr">
              <a:buFont typeface="Arial" charset="0"/>
              <a:buNone/>
            </a:pPr>
            <a:r>
              <a:rPr lang="ru-RU" sz="2000" smtClean="0">
                <a:latin typeface="Arial" charset="0"/>
              </a:rPr>
              <a:t>перерыв с 12.00 до 13.00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AutoShape 8"/>
          <p:cNvSpPr>
            <a:spLocks noChangeArrowheads="1"/>
          </p:cNvSpPr>
          <p:nvPr/>
        </p:nvSpPr>
        <p:spPr bwMode="auto">
          <a:xfrm>
            <a:off x="323850" y="188913"/>
            <a:ext cx="1620838" cy="4797425"/>
          </a:xfrm>
          <a:prstGeom prst="roundRect">
            <a:avLst>
              <a:gd name="adj" fmla="val 16667"/>
            </a:avLst>
          </a:prstGeom>
          <a:solidFill>
            <a:srgbClr val="0099FF"/>
          </a:solidFill>
          <a:ln w="9525" algn="in">
            <a:solidFill>
              <a:srgbClr val="000000"/>
            </a:solidFill>
            <a:round/>
            <a:headEnd/>
            <a:tailEnd/>
          </a:ln>
        </p:spPr>
        <p:txBody>
          <a:bodyPr lIns="36576" tIns="36576" rIns="36576" bIns="36576"/>
          <a:lstStyle/>
          <a:p>
            <a:pPr algn="ctr"/>
            <a:endParaRPr lang="ru-RU" sz="160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endParaRPr lang="ru-RU" sz="160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endParaRPr lang="ru-RU" sz="160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endParaRPr lang="ru-RU" sz="160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endParaRPr lang="ru-RU" sz="160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Подготовлена</a:t>
            </a:r>
          </a:p>
          <a:p>
            <a:pPr algn="ctr"/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бюджетная</a:t>
            </a:r>
          </a:p>
          <a:p>
            <a:pPr algn="ctr"/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отчетность</a:t>
            </a:r>
            <a:endParaRPr lang="ru-RU"/>
          </a:p>
        </p:txBody>
      </p:sp>
      <p:sp>
        <p:nvSpPr>
          <p:cNvPr id="17410" name="AutoShape 9"/>
          <p:cNvSpPr>
            <a:spLocks noChangeArrowheads="1"/>
          </p:cNvSpPr>
          <p:nvPr/>
        </p:nvSpPr>
        <p:spPr bwMode="auto">
          <a:xfrm>
            <a:off x="1979613" y="2420938"/>
            <a:ext cx="504825" cy="287337"/>
          </a:xfrm>
          <a:prstGeom prst="rightArrow">
            <a:avLst>
              <a:gd name="adj1" fmla="val 50000"/>
              <a:gd name="adj2" fmla="val 43923"/>
            </a:avLst>
          </a:prstGeom>
          <a:solidFill>
            <a:srgbClr val="0000FF"/>
          </a:solidFill>
          <a:ln w="9525" algn="in">
            <a:solidFill>
              <a:srgbClr val="000000"/>
            </a:solidFill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ru-RU"/>
          </a:p>
        </p:txBody>
      </p:sp>
      <p:sp>
        <p:nvSpPr>
          <p:cNvPr id="17411" name="AutoShape 10"/>
          <p:cNvSpPr>
            <a:spLocks noChangeArrowheads="1"/>
          </p:cNvSpPr>
          <p:nvPr/>
        </p:nvSpPr>
        <p:spPr bwMode="auto">
          <a:xfrm>
            <a:off x="2484438" y="188913"/>
            <a:ext cx="1619250" cy="4787900"/>
          </a:xfrm>
          <a:prstGeom prst="roundRect">
            <a:avLst>
              <a:gd name="adj" fmla="val 16667"/>
            </a:avLst>
          </a:prstGeom>
          <a:solidFill>
            <a:srgbClr val="66CCFF"/>
          </a:solidFill>
          <a:ln w="9525" algn="in">
            <a:solidFill>
              <a:srgbClr val="000000"/>
            </a:solidFill>
            <a:round/>
            <a:headEnd/>
            <a:tailEnd/>
          </a:ln>
        </p:spPr>
        <p:txBody>
          <a:bodyPr lIns="36576" tIns="36576" rIns="36576" bIns="36576"/>
          <a:lstStyle/>
          <a:p>
            <a:pPr algn="ctr"/>
            <a:endParaRPr lang="ru-RU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endParaRPr lang="ru-RU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endParaRPr lang="ru-RU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Принята</a:t>
            </a:r>
          </a:p>
          <a:p>
            <a:pPr algn="ctr"/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финансовым отделом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</a:rPr>
              <a:t>Администра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-</a:t>
            </a:r>
          </a:p>
          <a:p>
            <a:pPr algn="ctr"/>
            <a:r>
              <a:rPr lang="ru-RU" dirty="0" err="1">
                <a:solidFill>
                  <a:srgbClr val="000000"/>
                </a:solidFill>
                <a:latin typeface="Times New Roman" pitchFamily="18" charset="0"/>
              </a:rPr>
              <a:t>ции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 Орловского района </a:t>
            </a:r>
          </a:p>
          <a:p>
            <a:pPr algn="ctr"/>
            <a:endParaRPr lang="ru-RU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</a:rPr>
              <a:t>1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</a:rPr>
              <a:t>5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</a:rPr>
              <a:t>февраля</a:t>
            </a:r>
          </a:p>
          <a:p>
            <a:pPr algn="ctr"/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</a:rPr>
              <a:t>201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</a:rPr>
              <a:t>9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</a:rPr>
              <a:t>года</a:t>
            </a:r>
            <a:endParaRPr lang="ru-RU" dirty="0"/>
          </a:p>
        </p:txBody>
      </p:sp>
      <p:sp>
        <p:nvSpPr>
          <p:cNvPr id="17412" name="AutoShape 11"/>
          <p:cNvSpPr>
            <a:spLocks noChangeArrowheads="1"/>
          </p:cNvSpPr>
          <p:nvPr/>
        </p:nvSpPr>
        <p:spPr bwMode="auto">
          <a:xfrm>
            <a:off x="4211638" y="3141663"/>
            <a:ext cx="503237" cy="325437"/>
          </a:xfrm>
          <a:prstGeom prst="rightArrow">
            <a:avLst>
              <a:gd name="adj1" fmla="val 50000"/>
              <a:gd name="adj2" fmla="val 38659"/>
            </a:avLst>
          </a:prstGeom>
          <a:solidFill>
            <a:srgbClr val="0000FF"/>
          </a:solidFill>
          <a:ln w="9525" algn="in">
            <a:solidFill>
              <a:srgbClr val="000000"/>
            </a:solidFill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ru-RU"/>
          </a:p>
        </p:txBody>
      </p:sp>
      <p:sp>
        <p:nvSpPr>
          <p:cNvPr id="17413" name="AutoShape 12"/>
          <p:cNvSpPr>
            <a:spLocks noChangeArrowheads="1"/>
          </p:cNvSpPr>
          <p:nvPr/>
        </p:nvSpPr>
        <p:spPr bwMode="auto">
          <a:xfrm>
            <a:off x="4716463" y="188913"/>
            <a:ext cx="1620837" cy="4787900"/>
          </a:xfrm>
          <a:prstGeom prst="roundRect">
            <a:avLst>
              <a:gd name="adj" fmla="val 16667"/>
            </a:avLst>
          </a:prstGeom>
          <a:solidFill>
            <a:srgbClr val="99FFCC"/>
          </a:solidFill>
          <a:ln w="9525" algn="in">
            <a:solidFill>
              <a:srgbClr val="000000"/>
            </a:solidFill>
            <a:round/>
            <a:headEnd/>
            <a:tailEnd/>
          </a:ln>
        </p:spPr>
        <p:txBody>
          <a:bodyPr lIns="36576" tIns="36576" rIns="36576" bIns="36576"/>
          <a:lstStyle/>
          <a:p>
            <a:pPr algn="ctr"/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Представлена в Контрольно-счетный орган Орловского района</a:t>
            </a:r>
          </a:p>
          <a:p>
            <a:pPr algn="ctr"/>
            <a:endParaRPr lang="ru-RU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</a:rPr>
              <a:t>19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</a:rPr>
              <a:t>марта 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</a:rPr>
              <a:t>201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</a:rPr>
              <a:t>9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</a:rPr>
              <a:t>года</a:t>
            </a:r>
          </a:p>
          <a:p>
            <a:pPr algn="ctr"/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(заключение по проверке от 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</a:rPr>
              <a:t>05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</a:rPr>
              <a:t>.0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</a:rPr>
              <a:t>4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</a:rPr>
              <a:t>.201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</a:rPr>
              <a:t>9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</a:rPr>
              <a:t>года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)</a:t>
            </a:r>
            <a:endParaRPr lang="ru-RU" dirty="0"/>
          </a:p>
        </p:txBody>
      </p:sp>
      <p:sp>
        <p:nvSpPr>
          <p:cNvPr id="17414" name="AutoShape 13"/>
          <p:cNvSpPr>
            <a:spLocks noChangeArrowheads="1"/>
          </p:cNvSpPr>
          <p:nvPr/>
        </p:nvSpPr>
        <p:spPr bwMode="auto">
          <a:xfrm>
            <a:off x="6443663" y="3573463"/>
            <a:ext cx="541337" cy="395287"/>
          </a:xfrm>
          <a:prstGeom prst="rightArrow">
            <a:avLst>
              <a:gd name="adj1" fmla="val 50000"/>
              <a:gd name="adj2" fmla="val 34237"/>
            </a:avLst>
          </a:prstGeom>
          <a:solidFill>
            <a:srgbClr val="0000FF"/>
          </a:solidFill>
          <a:ln w="9525" algn="in">
            <a:solidFill>
              <a:srgbClr val="000000"/>
            </a:solidFill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ru-RU"/>
          </a:p>
        </p:txBody>
      </p:sp>
      <p:sp>
        <p:nvSpPr>
          <p:cNvPr id="17415" name="AutoShape 14"/>
          <p:cNvSpPr>
            <a:spLocks noChangeArrowheads="1"/>
          </p:cNvSpPr>
          <p:nvPr/>
        </p:nvSpPr>
        <p:spPr bwMode="auto">
          <a:xfrm>
            <a:off x="7019925" y="765175"/>
            <a:ext cx="1619250" cy="47879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 algn="in">
            <a:solidFill>
              <a:srgbClr val="000000"/>
            </a:solidFill>
            <a:round/>
            <a:headEnd/>
            <a:tailEnd/>
          </a:ln>
        </p:spPr>
        <p:txBody>
          <a:bodyPr lIns="36576" tIns="36576" rIns="36576" bIns="36576"/>
          <a:lstStyle/>
          <a:p>
            <a:pPr algn="ctr"/>
            <a:endParaRPr lang="ru-RU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endParaRPr lang="ru-RU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endParaRPr lang="ru-RU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Проект отчета за 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201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</a:rPr>
              <a:t>8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год представлен в Собрание</a:t>
            </a:r>
          </a:p>
          <a:p>
            <a:pPr algn="ctr"/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Депутатов</a:t>
            </a:r>
          </a:p>
          <a:p>
            <a:pPr algn="ctr"/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algn="ctr"/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</a:rPr>
              <a:t>15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</a:rPr>
              <a:t>апреля 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</a:rPr>
              <a:t>201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</a:rPr>
              <a:t>9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</a:rPr>
              <a:t>года</a:t>
            </a:r>
          </a:p>
          <a:p>
            <a:endParaRPr lang="ru-RU" dirty="0"/>
          </a:p>
        </p:txBody>
      </p:sp>
      <p:sp>
        <p:nvSpPr>
          <p:cNvPr id="17416" name="AutoShape 15"/>
          <p:cNvSpPr>
            <a:spLocks noChangeArrowheads="1"/>
          </p:cNvSpPr>
          <p:nvPr/>
        </p:nvSpPr>
        <p:spPr bwMode="auto">
          <a:xfrm>
            <a:off x="971550" y="4437063"/>
            <a:ext cx="7777163" cy="194468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algn="in">
            <a:solidFill>
              <a:srgbClr val="000000"/>
            </a:solidFill>
            <a:round/>
            <a:headEnd/>
            <a:tailEnd/>
          </a:ln>
        </p:spPr>
        <p:txBody>
          <a:bodyPr lIns="36576" tIns="36576" rIns="36576" bIns="36576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 pitchFamily="18" charset="0"/>
              </a:rPr>
              <a:t>Проект отчета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 опубликован на официальном сайте Администрации Красноармейского сельского поселения и в Информационном бюллетене Администрации Красноармейского сельского поселения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</a:rPr>
              <a:t>23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</a:rPr>
              <a:t>.04.201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</a:rPr>
              <a:t>9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itchFamily="18" charset="0"/>
              </a:rPr>
              <a:t>№ 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</a:rPr>
              <a:t>157</a:t>
            </a:r>
            <a:endParaRPr lang="ru-RU" b="1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r>
              <a:rPr lang="ru-RU" b="1" dirty="0">
                <a:solidFill>
                  <a:srgbClr val="000000"/>
                </a:solidFill>
                <a:latin typeface="Times New Roman" pitchFamily="18" charset="0"/>
              </a:rPr>
              <a:t>Отчет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опубликован на официальном сайте Администрации Красноармейского сельского поселения и в Информационном бюллетене Администрации Красноармейского сельского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поселения </a:t>
            </a:r>
            <a:r>
              <a:rPr lang="ru-RU" b="1" smtClean="0">
                <a:solidFill>
                  <a:srgbClr val="000000"/>
                </a:solidFill>
                <a:latin typeface="Times New Roman" pitchFamily="18" charset="0"/>
              </a:rPr>
              <a:t>17.05.2019 </a:t>
            </a:r>
            <a:r>
              <a:rPr lang="ru-RU" b="1">
                <a:solidFill>
                  <a:srgbClr val="000000"/>
                </a:solidFill>
                <a:latin typeface="Times New Roman" pitchFamily="18" charset="0"/>
              </a:rPr>
              <a:t>№ </a:t>
            </a:r>
            <a:r>
              <a:rPr lang="ru-RU" b="1" smtClean="0">
                <a:solidFill>
                  <a:srgbClr val="000000"/>
                </a:solidFill>
                <a:latin typeface="Times New Roman" pitchFamily="18" charset="0"/>
              </a:rPr>
              <a:t>160</a:t>
            </a:r>
            <a:endParaRPr lang="ru-RU" dirty="0"/>
          </a:p>
        </p:txBody>
      </p:sp>
      <p:sp>
        <p:nvSpPr>
          <p:cNvPr id="17417" name="AutoShape 16"/>
          <p:cNvSpPr>
            <a:spLocks noChangeArrowheads="1"/>
          </p:cNvSpPr>
          <p:nvPr/>
        </p:nvSpPr>
        <p:spPr bwMode="auto">
          <a:xfrm>
            <a:off x="250825" y="5300663"/>
            <a:ext cx="649288" cy="395287"/>
          </a:xfrm>
          <a:prstGeom prst="rightArrow">
            <a:avLst>
              <a:gd name="adj1" fmla="val 50000"/>
              <a:gd name="adj2" fmla="val 41064"/>
            </a:avLst>
          </a:prstGeom>
          <a:solidFill>
            <a:srgbClr val="0000FF"/>
          </a:solidFill>
          <a:ln w="9525" algn="in">
            <a:solidFill>
              <a:srgbClr val="000000"/>
            </a:solidFill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/>
          <a:lstStyle/>
          <a:p>
            <a:r>
              <a:rPr lang="ru-RU" sz="2400" b="1" dirty="0" smtClean="0">
                <a:solidFill>
                  <a:srgbClr val="7030A0"/>
                </a:solidFill>
              </a:rPr>
              <a:t>Основные характеристики бюджета </a:t>
            </a:r>
            <a:br>
              <a:rPr lang="ru-RU" sz="2400" b="1" dirty="0" smtClean="0">
                <a:solidFill>
                  <a:srgbClr val="7030A0"/>
                </a:solidFill>
              </a:rPr>
            </a:br>
            <a:r>
              <a:rPr lang="ru-RU" sz="2400" b="1" dirty="0" smtClean="0">
                <a:solidFill>
                  <a:srgbClr val="7030A0"/>
                </a:solidFill>
              </a:rPr>
              <a:t>Красноармейского сельского поселения за 2018 год</a:t>
            </a:r>
            <a:br>
              <a:rPr lang="ru-RU" sz="2400" b="1" dirty="0" smtClean="0">
                <a:solidFill>
                  <a:srgbClr val="7030A0"/>
                </a:solidFill>
              </a:rPr>
            </a:br>
            <a:r>
              <a:rPr lang="ru-RU" sz="2400" b="1" dirty="0" smtClean="0">
                <a:solidFill>
                  <a:srgbClr val="7030A0"/>
                </a:solidFill>
              </a:rPr>
              <a:t>                                                                                             тыс. рублей</a:t>
            </a:r>
            <a:br>
              <a:rPr lang="ru-RU" sz="2400" b="1" dirty="0" smtClean="0">
                <a:solidFill>
                  <a:srgbClr val="7030A0"/>
                </a:solidFill>
              </a:rPr>
            </a:b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3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17158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Показатель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Плановые бюджетные назначения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исполнено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исполнения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7158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Доходы,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Всего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16767,4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19040,4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113,6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7158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Расходы,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Всего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17357,7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16614,3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95,7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7158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Дефицит –</a:t>
                      </a:r>
                    </a:p>
                    <a:p>
                      <a:pPr algn="ctr"/>
                      <a:r>
                        <a:rPr lang="ru-RU" sz="2400" dirty="0" err="1" smtClean="0">
                          <a:solidFill>
                            <a:schemeClr val="tx1"/>
                          </a:solidFill>
                        </a:rPr>
                        <a:t>Профицит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 +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-590,3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2426,1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b="1" dirty="0" smtClean="0">
                <a:solidFill>
                  <a:srgbClr val="17375E"/>
                </a:solidFill>
                <a:latin typeface="+mn-lt"/>
              </a:rPr>
              <a:t>Динамика исполнения доходов  бюджета</a:t>
            </a:r>
            <a:r>
              <a:rPr lang="ru-RU" sz="2400" dirty="0" smtClean="0">
                <a:solidFill>
                  <a:srgbClr val="17375E"/>
                </a:solidFill>
              </a:rPr>
              <a:t/>
            </a:r>
            <a:br>
              <a:rPr lang="ru-RU" sz="2400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Красноармейского сельского поселения  </a:t>
            </a:r>
            <a:br>
              <a:rPr lang="ru-RU" sz="2400" b="1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тыс. рублей</a:t>
            </a:r>
            <a:r>
              <a:rPr lang="en-US" sz="1600" dirty="0" smtClean="0"/>
              <a:t>)</a:t>
            </a:r>
            <a:endParaRPr lang="ru-RU" sz="1600" dirty="0" smtClean="0"/>
          </a:p>
        </p:txBody>
      </p:sp>
      <p:graphicFrame>
        <p:nvGraphicFramePr>
          <p:cNvPr id="1026" name="Содержимое 3"/>
          <p:cNvGraphicFramePr>
            <a:graphicFrameLocks noGrp="1"/>
          </p:cNvGraphicFramePr>
          <p:nvPr>
            <p:ph idx="1"/>
          </p:nvPr>
        </p:nvGraphicFramePr>
        <p:xfrm>
          <a:off x="946150" y="1604963"/>
          <a:ext cx="7102475" cy="4413250"/>
        </p:xfrm>
        <a:graphic>
          <a:graphicData uri="http://schemas.openxmlformats.org/presentationml/2006/ole">
            <p:oleObj spid="_x0000_s1026" name="Worksheet" r:id="rId3" imgW="7067520" imgH="4391115" progId="Excel.Sheet.8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58204" cy="1011222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rgbClr val="17375E"/>
                </a:solidFill>
                <a:latin typeface="Times New Roman" pitchFamily="18" charset="0"/>
              </a:rPr>
              <a:t>Структура исполнения доходов бюджета</a:t>
            </a:r>
            <a:r>
              <a:rPr lang="ru-RU" sz="2400" dirty="0" smtClean="0">
                <a:solidFill>
                  <a:srgbClr val="17375E"/>
                </a:solidFill>
                <a:latin typeface="Times New Roman" pitchFamily="18" charset="0"/>
              </a:rPr>
              <a:t/>
            </a:r>
            <a:br>
              <a:rPr lang="ru-RU" sz="2400" dirty="0" smtClean="0">
                <a:solidFill>
                  <a:srgbClr val="17375E"/>
                </a:solidFill>
                <a:latin typeface="Times New Roman" pitchFamily="18" charset="0"/>
              </a:rPr>
            </a:br>
            <a:r>
              <a:rPr lang="ru-RU" sz="2400" dirty="0" smtClean="0">
                <a:solidFill>
                  <a:srgbClr val="17375E"/>
                </a:solidFill>
                <a:latin typeface="Times New Roman" pitchFamily="18" charset="0"/>
              </a:rPr>
              <a:t>Красноармейского сельского поселения</a:t>
            </a:r>
            <a:r>
              <a:rPr lang="ru-RU" sz="2400" b="1" dirty="0" smtClean="0">
                <a:solidFill>
                  <a:srgbClr val="17375E"/>
                </a:solidFill>
                <a:latin typeface="Times New Roman" pitchFamily="18" charset="0"/>
              </a:rPr>
              <a:t> в 2018 году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						19040,4</a:t>
            </a:r>
            <a:r>
              <a:rPr lang="ru-RU" sz="1800" b="1" dirty="0" smtClean="0">
                <a:latin typeface="Arial" charset="0"/>
              </a:rPr>
              <a:t> </a:t>
            </a:r>
            <a:r>
              <a:rPr lang="ru-RU" sz="1800" dirty="0" smtClean="0">
                <a:solidFill>
                  <a:srgbClr val="17375E"/>
                </a:solidFill>
              </a:rPr>
              <a:t>(тыс.рублей)</a:t>
            </a:r>
          </a:p>
        </p:txBody>
      </p:sp>
      <p:graphicFrame>
        <p:nvGraphicFramePr>
          <p:cNvPr id="44035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357158" y="1428736"/>
          <a:ext cx="8304213" cy="5167312"/>
        </p:xfrm>
        <a:graphic>
          <a:graphicData uri="http://schemas.openxmlformats.org/presentationml/2006/ole">
            <p:oleObj spid="_x0000_s65538" name="Worksheet" r:id="rId3" imgW="6581790" imgH="409566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Заголовок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rgbClr val="C00000"/>
                </a:solidFill>
              </a:rPr>
              <a:t>Динамика </a:t>
            </a:r>
            <a:r>
              <a:rPr lang="ru-RU" sz="2400" b="1" smtClean="0">
                <a:solidFill>
                  <a:srgbClr val="C00000"/>
                </a:solidFill>
                <a:latin typeface="Arial" charset="0"/>
              </a:rPr>
              <a:t>исполнения</a:t>
            </a:r>
            <a:r>
              <a:rPr lang="ru-RU" sz="2400" b="1" smtClean="0">
                <a:solidFill>
                  <a:srgbClr val="C00000"/>
                </a:solidFill>
              </a:rPr>
              <a:t> собственных доходов бюджета </a:t>
            </a:r>
            <a:r>
              <a:rPr lang="ru-RU" sz="2400" b="1" smtClean="0">
                <a:solidFill>
                  <a:srgbClr val="C00000"/>
                </a:solidFill>
                <a:latin typeface="Arial" charset="0"/>
              </a:rPr>
              <a:t>Красноармейского сельского поселения</a:t>
            </a:r>
            <a:r>
              <a:rPr lang="ru-RU" sz="2200" smtClean="0"/>
              <a:t/>
            </a:r>
            <a:br>
              <a:rPr lang="ru-RU" sz="2200" smtClean="0"/>
            </a:br>
            <a:r>
              <a:rPr lang="en-US" sz="2200" smtClean="0"/>
              <a:t>							</a:t>
            </a:r>
            <a:r>
              <a:rPr lang="ru-RU" sz="1600" b="1" smtClean="0">
                <a:solidFill>
                  <a:srgbClr val="254061"/>
                </a:solidFill>
              </a:rPr>
              <a:t>(тыс. рублей)</a:t>
            </a:r>
            <a:endParaRPr lang="ru-RU" sz="1600" smtClean="0">
              <a:solidFill>
                <a:srgbClr val="254061"/>
              </a:solidFill>
            </a:endParaRPr>
          </a:p>
        </p:txBody>
      </p:sp>
      <p:graphicFrame>
        <p:nvGraphicFramePr>
          <p:cNvPr id="62466" name="Объект 5"/>
          <p:cNvGraphicFramePr>
            <a:graphicFrameLocks noGrp="1"/>
          </p:cNvGraphicFramePr>
          <p:nvPr>
            <p:ph idx="1"/>
          </p:nvPr>
        </p:nvGraphicFramePr>
        <p:xfrm>
          <a:off x="350838" y="1935163"/>
          <a:ext cx="8261350" cy="4094162"/>
        </p:xfrm>
        <a:graphic>
          <a:graphicData uri="http://schemas.openxmlformats.org/presentationml/2006/ole">
            <p:oleObj spid="_x0000_s62466" name="Worksheet" r:id="rId3" imgW="7400970" imgH="3667035" progId="Excel.Sheet.8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Заголовок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008063"/>
          </a:xfrm>
        </p:spPr>
        <p:txBody>
          <a:bodyPr/>
          <a:lstStyle/>
          <a:p>
            <a:pPr eaLnBrk="1" hangingPunct="1"/>
            <a:r>
              <a:rPr lang="ru-RU" sz="2900" b="1" smtClean="0">
                <a:solidFill>
                  <a:srgbClr val="558ED5"/>
                </a:solidFill>
                <a:latin typeface="Arial" charset="0"/>
              </a:rPr>
              <a:t>Безвозмездные поступления</a:t>
            </a:r>
            <a:r>
              <a:rPr lang="ru-RU" sz="2900" b="1" smtClean="0">
                <a:solidFill>
                  <a:srgbClr val="558ED5"/>
                </a:solidFill>
              </a:rPr>
              <a:t> бюджету </a:t>
            </a:r>
            <a:r>
              <a:rPr lang="ru-RU" sz="2900" b="1" smtClean="0">
                <a:solidFill>
                  <a:srgbClr val="558ED5"/>
                </a:solidFill>
                <a:latin typeface="Arial" charset="0"/>
              </a:rPr>
              <a:t>Красноармейского сельского поселения</a:t>
            </a:r>
          </a:p>
        </p:txBody>
      </p:sp>
      <p:graphicFrame>
        <p:nvGraphicFramePr>
          <p:cNvPr id="66605" name="Group 45"/>
          <p:cNvGraphicFramePr>
            <a:graphicFrameLocks noGrp="1"/>
          </p:cNvGraphicFramePr>
          <p:nvPr/>
        </p:nvGraphicFramePr>
        <p:xfrm>
          <a:off x="395288" y="1773238"/>
          <a:ext cx="8332787" cy="3839846"/>
        </p:xfrm>
        <a:graphic>
          <a:graphicData uri="http://schemas.openxmlformats.org/drawingml/2006/table">
            <a:tbl>
              <a:tblPr/>
              <a:tblGrid>
                <a:gridCol w="2400300"/>
                <a:gridCol w="2165350"/>
                <a:gridCol w="1843087"/>
                <a:gridCol w="1924050"/>
              </a:tblGrid>
              <a:tr h="4175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Наименование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2017 год (факт)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2018 год (факт)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темп роста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175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тыс. рублей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тыс. рублей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ИТОГО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8123,3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9713,4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119,6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в том числе: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Дотации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6200,7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6595,8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106,4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Субвенции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173,3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192,9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111,3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862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Иные межбюджетные трансферты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1749,1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2924,7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167,2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dirty="0" smtClean="0">
                <a:solidFill>
                  <a:srgbClr val="17375E"/>
                </a:solidFill>
                <a:latin typeface="Times New Roman" pitchFamily="18" charset="0"/>
              </a:rPr>
              <a:t>Структура исполнения расходов бюджета</a:t>
            </a:r>
            <a:r>
              <a:rPr lang="ru-RU" sz="2400" dirty="0" smtClean="0">
                <a:solidFill>
                  <a:srgbClr val="17375E"/>
                </a:solidFill>
                <a:latin typeface="Times New Roman" pitchFamily="18" charset="0"/>
              </a:rPr>
              <a:t/>
            </a:r>
            <a:br>
              <a:rPr lang="ru-RU" sz="2400" dirty="0" smtClean="0">
                <a:solidFill>
                  <a:srgbClr val="17375E"/>
                </a:solidFill>
                <a:latin typeface="Times New Roman" pitchFamily="18" charset="0"/>
              </a:rPr>
            </a:br>
            <a:r>
              <a:rPr lang="ru-RU" sz="2400" dirty="0" smtClean="0">
                <a:solidFill>
                  <a:srgbClr val="17375E"/>
                </a:solidFill>
                <a:latin typeface="Times New Roman" pitchFamily="18" charset="0"/>
              </a:rPr>
              <a:t>Красноармейского сельского поселения</a:t>
            </a:r>
            <a:r>
              <a:rPr lang="ru-RU" sz="2400" b="1" dirty="0" smtClean="0">
                <a:solidFill>
                  <a:srgbClr val="17375E"/>
                </a:solidFill>
                <a:latin typeface="Times New Roman" pitchFamily="18" charset="0"/>
              </a:rPr>
              <a:t> в 2018 году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						16614,3</a:t>
            </a:r>
            <a:r>
              <a:rPr lang="ru-RU" sz="1800" b="1" dirty="0" smtClean="0">
                <a:latin typeface="Arial" charset="0"/>
              </a:rPr>
              <a:t> </a:t>
            </a:r>
            <a:r>
              <a:rPr lang="ru-RU" sz="1800" dirty="0" smtClean="0">
                <a:solidFill>
                  <a:srgbClr val="17375E"/>
                </a:solidFill>
              </a:rPr>
              <a:t>(тыс.рублей)</a:t>
            </a:r>
          </a:p>
        </p:txBody>
      </p:sp>
      <p:graphicFrame>
        <p:nvGraphicFramePr>
          <p:cNvPr id="31746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7338" y="1700213"/>
          <a:ext cx="8485187" cy="4497387"/>
        </p:xfrm>
        <a:graphic>
          <a:graphicData uri="http://schemas.openxmlformats.org/presentationml/2006/ole">
            <p:oleObj spid="_x0000_s31746" name="Worksheet" r:id="rId3" imgW="7601040" imgH="4029075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071570"/>
          </a:xfrm>
        </p:spPr>
        <p:txBody>
          <a:bodyPr/>
          <a:lstStyle/>
          <a:p>
            <a:pPr algn="ctr"/>
            <a:r>
              <a:rPr lang="ru-RU" sz="2000" b="1" dirty="0" smtClean="0"/>
              <a:t>Ремонт здания Красноармейского СДК и </a:t>
            </a:r>
            <a:r>
              <a:rPr lang="ru-RU" sz="2000" b="1" dirty="0" err="1" smtClean="0"/>
              <a:t>Широкинского</a:t>
            </a:r>
            <a:r>
              <a:rPr lang="ru-RU" sz="2000" b="1" dirty="0" smtClean="0"/>
              <a:t> СДК </a:t>
            </a:r>
            <a:br>
              <a:rPr lang="ru-RU" sz="2000" b="1" dirty="0" smtClean="0"/>
            </a:br>
            <a:r>
              <a:rPr lang="ru-RU" sz="2000" b="1" dirty="0" smtClean="0"/>
              <a:t>(окна, двери, освещение, сигнализация)</a:t>
            </a:r>
            <a:br>
              <a:rPr lang="ru-RU" sz="2000" b="1" dirty="0" smtClean="0"/>
            </a:br>
            <a:r>
              <a:rPr lang="ru-RU" sz="2000" b="1" dirty="0" smtClean="0"/>
              <a:t>2129,8 тыс.рублей</a:t>
            </a:r>
            <a:endParaRPr lang="ru-RU" sz="20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32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3357562"/>
            <a:ext cx="2286016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Рисунок 7" descr="C:\Users\Администратор\Desktop\P1090398.JPG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929454" y="1643050"/>
            <a:ext cx="1785950" cy="205739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C:\Users\Тоня\Desktop\P1090155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1643050"/>
            <a:ext cx="6500858" cy="2571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C:\Users\Тоня\Desktop\ФОТО всех СДК\грант\P1090154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596" y="4286256"/>
            <a:ext cx="5940425" cy="2245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2116</TotalTime>
  <Words>354</Words>
  <Application>Microsoft Office PowerPoint</Application>
  <PresentationFormat>Экран (4:3)</PresentationFormat>
  <Paragraphs>121</Paragraphs>
  <Slides>13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Тема Office</vt:lpstr>
      <vt:lpstr>Worksheet</vt:lpstr>
      <vt:lpstr>Лист Microsoft Office Excel 97-2003</vt:lpstr>
      <vt:lpstr>Администрация Красноармейского сельского поселения Орловского района Ростовской области</vt:lpstr>
      <vt:lpstr>Слайд 2</vt:lpstr>
      <vt:lpstr>Основные характеристики бюджета  Красноармейского сельского поселения за 2018 год                                                                                              тыс. рублей </vt:lpstr>
      <vt:lpstr>Динамика исполнения доходов  бюджета   Красноармейского сельского поселения            (тыс. рублей)</vt:lpstr>
      <vt:lpstr>Структура исполнения доходов бюджета Красноармейского сельского поселения в 2018 году       19040,4 (тыс.рублей)</vt:lpstr>
      <vt:lpstr>Динамика исполнения собственных доходов бюджета Красноармейского сельского поселения        (тыс. рублей)</vt:lpstr>
      <vt:lpstr>Безвозмездные поступления бюджету Красноармейского сельского поселения</vt:lpstr>
      <vt:lpstr>Структура исполнения расходов бюджета Красноармейского сельского поселения в 2018 году       16614,3 (тыс.рублей)</vt:lpstr>
      <vt:lpstr>Ремонт здания Красноармейского СДК и Широкинского СДК  (окна, двери, освещение, сигнализация) 2129,8 тыс.рублей</vt:lpstr>
      <vt:lpstr>  Расходы консолидированного бюджета Орловского района в 2018 году, направленные на реализацию Указов Президента Российской Федерации от 07.05.2012 №597 «О мероприятиях по реализации государственной социальной политики».</vt:lpstr>
      <vt:lpstr>Динамика исполнения расходов  бюджета   Красноармейского сельского поселения            (тыс. рублей)</vt:lpstr>
      <vt:lpstr>СВЕДЕНИЯ о численности и оплате труда муниципальных служащих и работников Администрации Красноармейского сельского поселения 2018 год.</vt:lpstr>
      <vt:lpstr>Контактная информация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 </dc:title>
  <dc:creator>User</dc:creator>
  <cp:lastModifiedBy>User</cp:lastModifiedBy>
  <cp:revision>269</cp:revision>
  <dcterms:created xsi:type="dcterms:W3CDTF">2012-10-21T15:40:11Z</dcterms:created>
  <dcterms:modified xsi:type="dcterms:W3CDTF">2019-05-13T11:04:04Z</dcterms:modified>
</cp:coreProperties>
</file>