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3" r:id="rId2"/>
    <p:sldId id="298" r:id="rId3"/>
    <p:sldId id="302" r:id="rId4"/>
    <p:sldId id="306" r:id="rId5"/>
    <p:sldId id="288" r:id="rId6"/>
    <p:sldId id="295" r:id="rId7"/>
    <p:sldId id="287" r:id="rId8"/>
    <p:sldId id="265" r:id="rId9"/>
    <p:sldId id="296" r:id="rId10"/>
    <p:sldId id="312" r:id="rId11"/>
    <p:sldId id="29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9FB"/>
    <a:srgbClr val="C6D5F2"/>
    <a:srgbClr val="3283DC"/>
    <a:srgbClr val="5B96B1"/>
    <a:srgbClr val="1E1EF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770" autoAdjust="0"/>
    <p:restoredTop sz="94598" autoAdjust="0"/>
  </p:normalViewPr>
  <p:slideViewPr>
    <p:cSldViewPr>
      <p:cViewPr>
        <p:scale>
          <a:sx n="90" d="100"/>
          <a:sy n="90" d="100"/>
        </p:scale>
        <p:origin x="-2550" y="-5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BCA2FD9-E7C2-4BA3-9BE5-CD927BC254EA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6E8542-CE68-4C48-B113-CEAF792ECC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E17260-1C0D-45FB-8546-D9938CFD65C7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6E8542-CE68-4C48-B113-CEAF792ECCB0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7D810-5365-40A0-A2EB-40692383374F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4D036-A9BF-4E53-A94B-17DE7FE49E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4B619-9B65-4735-8277-02644D918732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578E3-9606-4E71-B53D-272B6CB235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0BCEB-EAD2-47EC-BDA5-69FC6BE32316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5DD67-4075-4F6B-9731-E257AC4F92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6CE04-E30E-49B8-A5CF-7D8FB449AC0F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B4398-1362-426C-AB40-2BAA06C4E1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B311B-90AD-4868-AE68-8B6F065EABEA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4696C-21A1-40BF-9973-3F614FBD10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B2F10-4491-4B05-908F-416F28D209DE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9C8A45-1A47-43D3-A055-EA0E9AFF97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72878-7B4C-48DF-BEC3-35233DE2B056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ED4A9-679F-4178-9A0B-01D0AA4D5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09F3-B443-47CF-B861-EA6974831EEF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347EB-4EE9-4C83-BEA0-68B2B2CDCB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4E171-B4BC-4F92-86FE-A7F9CBA21663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34D34-1ECE-4C97-8D72-100507BB6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4E34-D157-4ED8-A310-09E40DB2AEFD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12A33-A1F5-4B40-B19B-487834AF5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4A175-3E38-466C-B9E0-BA08615EFAB7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5DF7D-9BD2-415C-BEB6-B755CD497A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3D884-75D3-4D1D-81D6-20B0C2998D96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C26F4-0B23-4482-A8F1-73DF4AF2A0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48E1915C-E8CB-45AE-AFF4-A883B3D8CC56}" type="datetimeFigureOut">
              <a:rPr lang="ru-RU"/>
              <a:pPr>
                <a:defRPr/>
              </a:pPr>
              <a:t>26.05.2025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BCF49F9-9A00-40D2-A45B-4D5DA22F6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eaLnBrk="1" hangingPunct="1">
              <a:buNone/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algn="ctr" eaLnBrk="1" hangingPunct="1">
              <a:buNone/>
              <a:defRPr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Администрация Красноармейского сельского поселения Орловского района Ростовской области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714620"/>
            <a:ext cx="3008313" cy="3411543"/>
          </a:xfrm>
          <a:solidFill>
            <a:schemeClr val="bg1"/>
          </a:solidFill>
          <a:effectLst>
            <a:outerShdw blurRad="50800" dist="50800" dir="5400000" algn="ctr" rotWithShape="0">
              <a:srgbClr val="C6D5F2"/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Красноармейского 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1" name="Picture 1" descr="C:\Users\User\Documents\Нормативные и правовые акты\Решение годовой\1830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428604"/>
            <a:ext cx="2849549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реализацию муниципальных программ Красноармейского сельского поселения в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году израсходовано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20357,3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тыс. рублей </a:t>
            </a:r>
            <a:b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97,5%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от общей суммы расходов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Выноска с четырьмя стрелками 4"/>
          <p:cNvSpPr/>
          <p:nvPr/>
        </p:nvSpPr>
        <p:spPr>
          <a:xfrm>
            <a:off x="2714612" y="3143248"/>
            <a:ext cx="4000528" cy="1216152"/>
          </a:xfrm>
          <a:prstGeom prst="quadArrowCallout">
            <a:avLst/>
          </a:prstGeom>
          <a:solidFill>
            <a:srgbClr val="E3E9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Муниципальные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b="1" i="1" dirty="0" smtClean="0">
                <a:solidFill>
                  <a:schemeClr val="tx1"/>
                </a:solidFill>
              </a:rPr>
              <a:t>программы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4282" y="1428736"/>
            <a:ext cx="2857520" cy="9286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общественного порядка и профилактика правонарушений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6,0 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 flipV="1">
            <a:off x="4857752" y="6403677"/>
            <a:ext cx="71438" cy="4571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2643182"/>
            <a:ext cx="2428892" cy="171451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Обеспечение качественными жилищно-коммунальными услугами населения и благоустройство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4496,7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43702" y="5000636"/>
            <a:ext cx="2286016" cy="8572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транспортной системы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800,0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14282" y="4857760"/>
            <a:ext cx="2857520" cy="121444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Социальная поддержка граждан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97,6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14678" y="4572008"/>
            <a:ext cx="3214710" cy="78581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Эффективное управление муниципальными финансами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7875,8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58016" y="3786190"/>
            <a:ext cx="2071702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физической культуры и спорта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11,6 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72264" y="2500306"/>
            <a:ext cx="2428892" cy="85725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Охрана окружающей среды и рациональное природопользование 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349,9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78" y="1428736"/>
            <a:ext cx="3143272" cy="150019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217,1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26" y="1428736"/>
            <a:ext cx="2428892" cy="7143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культуры и туризма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6502,5 тыс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600" smtClean="0">
                <a:latin typeface="Arial" charset="0"/>
              </a:rPr>
              <a:t>Контактная информация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000" u="sng" dirty="0" smtClean="0">
                <a:latin typeface="Arial" charset="0"/>
              </a:rPr>
              <a:t>Администрация Красноармейского сельского поселения Орловского района Ростовской области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347500, Ростовская область, Орловский район, 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пос. Красноармейский, пер. Красноармейский, д.22</a:t>
            </a:r>
          </a:p>
          <a:p>
            <a:pPr>
              <a:buFont typeface="Arial" charset="0"/>
              <a:buNone/>
            </a:pPr>
            <a:r>
              <a:rPr lang="ru-RU" sz="2000" u="sng" dirty="0" smtClean="0">
                <a:latin typeface="Arial" charset="0"/>
              </a:rPr>
              <a:t>Руководитель:</a:t>
            </a:r>
            <a:r>
              <a:rPr lang="ru-RU" sz="2000" dirty="0" smtClean="0">
                <a:latin typeface="Arial" charset="0"/>
              </a:rPr>
              <a:t> Глава Администрации Красноармейского сельского поселения – </a:t>
            </a:r>
            <a:r>
              <a:rPr lang="ru-RU" sz="2000" dirty="0" err="1" smtClean="0">
                <a:latin typeface="Arial" charset="0"/>
              </a:rPr>
              <a:t>Пруглова</a:t>
            </a:r>
            <a:r>
              <a:rPr lang="ru-RU" sz="2000" dirty="0" smtClean="0">
                <a:latin typeface="Arial" charset="0"/>
              </a:rPr>
              <a:t> Кристина Владимировна</a:t>
            </a:r>
          </a:p>
          <a:p>
            <a:pPr>
              <a:buFont typeface="Arial" charset="0"/>
              <a:buNone/>
            </a:pPr>
            <a:endParaRPr lang="ru-RU" sz="2000" dirty="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Тел.: 8 (86375) 21-7-07;</a:t>
            </a:r>
          </a:p>
          <a:p>
            <a:pPr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          8 (86375) 21-7-40;</a:t>
            </a:r>
          </a:p>
          <a:p>
            <a:pPr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          8 (86375) 21-8-59.</a:t>
            </a:r>
          </a:p>
          <a:p>
            <a:pPr>
              <a:buFont typeface="Arial" charset="0"/>
              <a:buNone/>
            </a:pPr>
            <a:r>
              <a:rPr lang="en-US" sz="2000" dirty="0" smtClean="0">
                <a:latin typeface="Arial" charset="0"/>
              </a:rPr>
              <a:t>E-mail: </a:t>
            </a:r>
            <a:r>
              <a:rPr lang="en-US" sz="2000" u="sng" dirty="0" smtClean="0">
                <a:latin typeface="Arial" charset="0"/>
                <a:hlinkClick r:id="rId2"/>
              </a:rPr>
              <a:t>sp29309@donpac.ru</a:t>
            </a:r>
            <a:endParaRPr lang="ru-RU" sz="2000" u="sng" dirty="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000" u="sng" dirty="0" smtClean="0">
                <a:latin typeface="Arial" charset="0"/>
              </a:rPr>
              <a:t>График (режим) работы</a:t>
            </a:r>
            <a:r>
              <a:rPr lang="ru-RU" sz="2000" dirty="0" smtClean="0">
                <a:latin typeface="Arial" charset="0"/>
              </a:rPr>
              <a:t>:</a:t>
            </a: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понедельник-пятница с 08.00 до </a:t>
            </a:r>
            <a:r>
              <a:rPr lang="ru-RU" sz="2000" dirty="0" smtClean="0">
                <a:latin typeface="Arial" charset="0"/>
              </a:rPr>
              <a:t>16.12</a:t>
            </a:r>
            <a:endParaRPr lang="ru-RU" sz="2000" dirty="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000" dirty="0" smtClean="0">
                <a:latin typeface="Arial" charset="0"/>
              </a:rPr>
              <a:t>перерыв с 12.00 до 13.00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8"/>
          <p:cNvSpPr>
            <a:spLocks noChangeArrowheads="1"/>
          </p:cNvSpPr>
          <p:nvPr/>
        </p:nvSpPr>
        <p:spPr bwMode="auto">
          <a:xfrm>
            <a:off x="323850" y="188913"/>
            <a:ext cx="1620838" cy="4797425"/>
          </a:xfrm>
          <a:prstGeom prst="roundRect">
            <a:avLst>
              <a:gd name="adj" fmla="val 16667"/>
            </a:avLst>
          </a:prstGeom>
          <a:solidFill>
            <a:schemeClr val="accent1">
              <a:lumMod val="60000"/>
              <a:lumOff val="40000"/>
            </a:schemeClr>
          </a:solidFill>
          <a:ln w="9525" algn="in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sz="16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Подготовлена</a:t>
            </a:r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бюджетная</a:t>
            </a:r>
          </a:p>
          <a:p>
            <a:pPr algn="ctr"/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отчетность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составе форм, предусмотренных п. 11 Инструкции, утвержденной приказом Минфина РФ от 28.12.2010 №191н</a:t>
            </a:r>
          </a:p>
          <a:p>
            <a:pPr algn="ctr"/>
            <a:endParaRPr lang="ru-RU" dirty="0"/>
          </a:p>
        </p:txBody>
      </p:sp>
      <p:sp>
        <p:nvSpPr>
          <p:cNvPr id="17410" name="AutoShape 9"/>
          <p:cNvSpPr>
            <a:spLocks noChangeArrowheads="1"/>
          </p:cNvSpPr>
          <p:nvPr/>
        </p:nvSpPr>
        <p:spPr bwMode="auto">
          <a:xfrm>
            <a:off x="1979613" y="2420938"/>
            <a:ext cx="504825" cy="287337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1" name="AutoShape 10"/>
          <p:cNvSpPr>
            <a:spLocks noChangeArrowheads="1"/>
          </p:cNvSpPr>
          <p:nvPr/>
        </p:nvSpPr>
        <p:spPr bwMode="auto">
          <a:xfrm>
            <a:off x="2484438" y="188913"/>
            <a:ext cx="1619250" cy="47879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 algn="in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Принята Министерством финансов Ростовской области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17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февраля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AutoShape 11"/>
          <p:cNvSpPr>
            <a:spLocks noChangeArrowheads="1"/>
          </p:cNvSpPr>
          <p:nvPr/>
        </p:nvSpPr>
        <p:spPr bwMode="auto">
          <a:xfrm>
            <a:off x="4211638" y="3141663"/>
            <a:ext cx="503237" cy="325437"/>
          </a:xfrm>
          <a:prstGeom prst="rightArrow">
            <a:avLst>
              <a:gd name="adj1" fmla="val 50000"/>
              <a:gd name="adj2" fmla="val 38659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3" name="AutoShape 12"/>
          <p:cNvSpPr>
            <a:spLocks noChangeArrowheads="1"/>
          </p:cNvSpPr>
          <p:nvPr/>
        </p:nvSpPr>
        <p:spPr bwMode="auto">
          <a:xfrm>
            <a:off x="4716463" y="188913"/>
            <a:ext cx="1620837" cy="4787900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Представлена в Контрольно-счетный орган Орловского района</a:t>
            </a: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31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марта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20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24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(заключение по проверке от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21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апреля 2025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года)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7414" name="AutoShape 13"/>
          <p:cNvSpPr>
            <a:spLocks noChangeArrowheads="1"/>
          </p:cNvSpPr>
          <p:nvPr/>
        </p:nvSpPr>
        <p:spPr bwMode="auto">
          <a:xfrm>
            <a:off x="6443663" y="3573463"/>
            <a:ext cx="541337" cy="395287"/>
          </a:xfrm>
          <a:prstGeom prst="rightArrow">
            <a:avLst>
              <a:gd name="adj1" fmla="val 50000"/>
              <a:gd name="adj2" fmla="val 34237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5" name="AutoShape 14"/>
          <p:cNvSpPr>
            <a:spLocks noChangeArrowheads="1"/>
          </p:cNvSpPr>
          <p:nvPr/>
        </p:nvSpPr>
        <p:spPr bwMode="auto">
          <a:xfrm>
            <a:off x="7019925" y="765175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Проект отчета за 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20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24</a:t>
            </a:r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год представлен в Собрание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Депутатов</a:t>
            </a:r>
          </a:p>
          <a:p>
            <a:pPr algn="ctr"/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b="1" dirty="0" smtClean="0">
                <a:latin typeface="Times New Roman" pitchFamily="18" charset="0"/>
              </a:rPr>
              <a:t>23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мая </a:t>
            </a:r>
          </a:p>
          <a:p>
            <a:pPr algn="ctr"/>
            <a:r>
              <a:rPr lang="en-US" b="1" dirty="0" smtClean="0">
                <a:latin typeface="Times New Roman" pitchFamily="18" charset="0"/>
              </a:rPr>
              <a:t>20</a:t>
            </a:r>
            <a:r>
              <a:rPr lang="ru-RU" b="1" dirty="0" smtClean="0">
                <a:latin typeface="Times New Roman" pitchFamily="18" charset="0"/>
              </a:rPr>
              <a:t>25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</a:rPr>
              <a:t>года</a:t>
            </a:r>
          </a:p>
          <a:p>
            <a:endParaRPr lang="ru-RU" dirty="0"/>
          </a:p>
        </p:txBody>
      </p:sp>
      <p:sp>
        <p:nvSpPr>
          <p:cNvPr id="17416" name="AutoShape 15"/>
          <p:cNvSpPr>
            <a:spLocks noChangeArrowheads="1"/>
          </p:cNvSpPr>
          <p:nvPr/>
        </p:nvSpPr>
        <p:spPr bwMode="auto">
          <a:xfrm>
            <a:off x="971550" y="4437063"/>
            <a:ext cx="7777163" cy="1944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Проект отчета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 опубликован на официальном сайте Администрации Красноармейского сельского поселения и в Информационном бюллетене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Красноармейского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сельского поселения</a:t>
            </a:r>
            <a:r>
              <a:rPr lang="en-US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ru-RU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11.04.2025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года  №241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solidFill>
                  <a:srgbClr val="000000"/>
                </a:solidFill>
                <a:latin typeface="Times New Roman" pitchFamily="18" charset="0"/>
              </a:rPr>
              <a:t>Отчет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опубликован на официальном сайте Администрации Красноармейского сельского поселения и в Информационном бюллетене 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Красноармейского 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</a:rPr>
              <a:t>сельского поселения 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</a:rPr>
              <a:t>23.</a:t>
            </a:r>
            <a:r>
              <a:rPr lang="ru-RU" b="1" dirty="0" smtClean="0">
                <a:latin typeface="Times New Roman" pitchFamily="18" charset="0"/>
              </a:rPr>
              <a:t>05.2025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</a:rPr>
              <a:t>№ 243</a:t>
            </a:r>
            <a:endParaRPr lang="ru-RU" dirty="0"/>
          </a:p>
        </p:txBody>
      </p:sp>
      <p:sp>
        <p:nvSpPr>
          <p:cNvPr id="17417" name="AutoShape 16"/>
          <p:cNvSpPr>
            <a:spLocks noChangeArrowheads="1"/>
          </p:cNvSpPr>
          <p:nvPr/>
        </p:nvSpPr>
        <p:spPr bwMode="auto">
          <a:xfrm>
            <a:off x="250825" y="5300663"/>
            <a:ext cx="649288" cy="395287"/>
          </a:xfrm>
          <a:prstGeom prst="rightArrow">
            <a:avLst>
              <a:gd name="adj1" fmla="val 50000"/>
              <a:gd name="adj2" fmla="val 41064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Основные характеристики бюджета 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Красноармейского сельского поселения за </a:t>
            </a:r>
            <a:r>
              <a:rPr lang="ru-RU" sz="2400" b="1" dirty="0" smtClean="0">
                <a:solidFill>
                  <a:srgbClr val="7030A0"/>
                </a:solidFill>
              </a:rPr>
              <a:t>2024 </a:t>
            </a:r>
            <a:r>
              <a:rPr lang="ru-RU" sz="2400" b="1" dirty="0" smtClean="0">
                <a:solidFill>
                  <a:srgbClr val="7030A0"/>
                </a:solidFill>
              </a:rPr>
              <a:t>год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                                                                                             тыс. рублей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03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Показатель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Плановые бюджетные назначения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исполнено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%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исполнения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Доходы,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j-lt"/>
                          <a:ea typeface="Times New Roman"/>
                          <a:cs typeface="Times New Roman"/>
                        </a:rPr>
                        <a:t>21771,8</a:t>
                      </a:r>
                      <a:endParaRPr lang="ru-RU" sz="2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j-lt"/>
                          <a:ea typeface="Times New Roman"/>
                          <a:cs typeface="Times New Roman"/>
                        </a:rPr>
                        <a:t>21671,5</a:t>
                      </a:r>
                      <a:endParaRPr lang="ru-RU" sz="2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99,5</a:t>
                      </a:r>
                      <a:endParaRPr lang="ru-RU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Расходы,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Всего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latin typeface="+mj-lt"/>
                          <a:ea typeface="Times New Roman"/>
                          <a:cs typeface="Times New Roman"/>
                        </a:rPr>
                        <a:t>21771,8</a:t>
                      </a:r>
                      <a:endParaRPr lang="ru-RU" sz="2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latin typeface="+mj-lt"/>
                          <a:ea typeface="Times New Roman"/>
                          <a:cs typeface="Times New Roman"/>
                        </a:rPr>
                        <a:t>20879,4</a:t>
                      </a:r>
                      <a:endParaRPr lang="ru-RU" sz="2400" b="0" dirty="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+mj-lt"/>
                        </a:rPr>
                        <a:t>95,9</a:t>
                      </a:r>
                      <a:endParaRPr lang="ru-RU" sz="24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17158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Дефицит –</a:t>
                      </a:r>
                    </a:p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</a:rPr>
                        <a:t>Профицит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 +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792,1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58204" cy="1011222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 в 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2024 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</a:t>
            </a:r>
            <a:r>
              <a:rPr lang="ru-RU" sz="2400" b="1" dirty="0" smtClean="0"/>
              <a:t>21671,5</a:t>
            </a:r>
            <a:r>
              <a:rPr lang="ru-RU" sz="2400" b="1" dirty="0" smtClean="0"/>
              <a:t> 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61950" y="1627188"/>
          <a:ext cx="8696325" cy="3200400"/>
        </p:xfrm>
        <a:graphic>
          <a:graphicData uri="http://schemas.openxmlformats.org/presentationml/2006/ole">
            <p:oleObj spid="_x0000_s69634" name="Worksheet" r:id="rId3" imgW="7791378" imgH="28669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371475" y="1423988"/>
          <a:ext cx="8548688" cy="4264025"/>
        </p:xfrm>
        <a:graphic>
          <a:graphicData uri="http://schemas.openxmlformats.org/presentationml/2006/ole">
            <p:oleObj spid="_x0000_s1026" name="Worksheet" r:id="rId3" imgW="7657956" imgH="381962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</p:nvPr>
        </p:nvGraphicFramePr>
        <p:xfrm>
          <a:off x="658813" y="1860550"/>
          <a:ext cx="8091487" cy="4094163"/>
        </p:xfrm>
        <a:graphic>
          <a:graphicData uri="http://schemas.openxmlformats.org/presentationml/2006/ole">
            <p:oleObj spid="_x0000_s62466" name="Worksheet" r:id="rId3" imgW="7248489" imgH="366723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dirty="0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dirty="0" smtClean="0">
                <a:solidFill>
                  <a:srgbClr val="558ED5"/>
                </a:solidFill>
              </a:rPr>
              <a:t> </a:t>
            </a:r>
            <a:r>
              <a:rPr lang="ru-RU" sz="2900" b="1" dirty="0" smtClean="0">
                <a:solidFill>
                  <a:srgbClr val="558ED5"/>
                </a:solidFill>
                <a:latin typeface="Arial" pitchFamily="34" charset="0"/>
                <a:cs typeface="Arial" pitchFamily="34" charset="0"/>
              </a:rPr>
              <a:t>бюджету</a:t>
            </a:r>
            <a:r>
              <a:rPr lang="ru-RU" sz="2900" b="1" dirty="0" smtClean="0">
                <a:solidFill>
                  <a:srgbClr val="558ED5"/>
                </a:solidFill>
              </a:rPr>
              <a:t> </a:t>
            </a:r>
            <a:r>
              <a:rPr lang="ru-RU" sz="2900" b="1" dirty="0" smtClean="0">
                <a:solidFill>
                  <a:srgbClr val="558ED5"/>
                </a:solidFill>
                <a:latin typeface="Arial" charset="0"/>
              </a:rPr>
              <a:t>Красноармейского сельского поселения</a:t>
            </a:r>
          </a:p>
        </p:txBody>
      </p:sp>
      <p:graphicFrame>
        <p:nvGraphicFramePr>
          <p:cNvPr id="66605" name="Group 45"/>
          <p:cNvGraphicFramePr>
            <a:graphicFrameLocks noGrp="1"/>
          </p:cNvGraphicFramePr>
          <p:nvPr/>
        </p:nvGraphicFramePr>
        <p:xfrm>
          <a:off x="395288" y="1773238"/>
          <a:ext cx="8332787" cy="4390709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2023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год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12485,2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8820,7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70,6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6466,8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6745,4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392,9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120,8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5693,1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1682,4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dirty="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 в 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2024 </a:t>
            </a:r>
            <a:r>
              <a:rPr lang="ru-RU" sz="2400" b="1" dirty="0" smtClean="0">
                <a:solidFill>
                  <a:srgbClr val="17375E"/>
                </a:solidFill>
                <a:latin typeface="Times New Roman" pitchFamily="18" charset="0"/>
              </a:rPr>
              <a:t>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</a:t>
            </a:r>
            <a:r>
              <a:rPr lang="ru-RU" sz="2200" b="1" dirty="0" smtClean="0"/>
              <a:t>20879,4</a:t>
            </a:r>
            <a:r>
              <a:rPr lang="ru-RU" sz="1800" dirty="0" smtClean="0">
                <a:solidFill>
                  <a:srgbClr val="17375E"/>
                </a:solidFill>
              </a:rPr>
              <a:t>(тыс.рублей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138113" y="1498600"/>
          <a:ext cx="8824912" cy="4264025"/>
        </p:xfrm>
        <a:graphic>
          <a:graphicData uri="http://schemas.openxmlformats.org/presentationml/2006/ole">
            <p:oleObj spid="_x0000_s31746" name="Worksheet" r:id="rId3" imgW="7905630" imgH="38196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339725" y="1498600"/>
          <a:ext cx="8548688" cy="4689475"/>
        </p:xfrm>
        <a:graphic>
          <a:graphicData uri="http://schemas.openxmlformats.org/presentationml/2006/ole">
            <p:oleObj spid="_x0000_s63490" name="Worksheet" r:id="rId3" imgW="7657956" imgH="4200397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3169</TotalTime>
  <Words>432</Words>
  <Application>Microsoft Office PowerPoint</Application>
  <PresentationFormat>Экран (4:3)</PresentationFormat>
  <Paragraphs>124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Лист Microsoft Office Excel 97-2003</vt:lpstr>
      <vt:lpstr>Слайд 1</vt:lpstr>
      <vt:lpstr>Слайд 2</vt:lpstr>
      <vt:lpstr>Основные характеристики бюджета  Красноармейского сельского поселения за 2024 год                                                                                              тыс. рублей </vt:lpstr>
      <vt:lpstr>Структура исполнения доходов бюджета Красноармейского сельского поселения в 2024 году       21671,5 (тыс.рублей)</vt:lpstr>
      <vt:lpstr>Динамика исполнения доходов  бюджета   Красноармейского сельского поселения            (тыс. рублей)</vt:lpstr>
      <vt:lpstr>Динамика исполнения собственных доходов бюджета Красноармейского сельского поселения        (тыс. рублей)</vt:lpstr>
      <vt:lpstr>Безвозмездные поступления бюджету Красноармейского сельского поселения</vt:lpstr>
      <vt:lpstr>Структура исполнения расходов бюджета Красноармейского сельского поселения в 2024 году       20879,4(тыс.рублей)</vt:lpstr>
      <vt:lpstr>Динамика исполнения расходов  бюджета   Красноармейского сельского поселения            (тыс. рублей)</vt:lpstr>
      <vt:lpstr>На реализацию муниципальных программ Красноармейского сельского поселения в 2024 году израсходовано 20357,3 тыс. рублей  или 97,5% от общей суммы расходов</vt:lpstr>
      <vt:lpstr>Контактная информация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440</cp:revision>
  <dcterms:created xsi:type="dcterms:W3CDTF">2012-10-21T15:40:11Z</dcterms:created>
  <dcterms:modified xsi:type="dcterms:W3CDTF">2025-05-26T10:25:59Z</dcterms:modified>
</cp:coreProperties>
</file>