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312" r:id="rId2"/>
    <p:sldId id="320" r:id="rId3"/>
    <p:sldId id="314" r:id="rId4"/>
    <p:sldId id="318" r:id="rId5"/>
    <p:sldId id="321" r:id="rId6"/>
    <p:sldId id="271" r:id="rId7"/>
    <p:sldId id="273" r:id="rId8"/>
    <p:sldId id="296" r:id="rId9"/>
    <p:sldId id="281" r:id="rId10"/>
    <p:sldId id="322" r:id="rId11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33CC33"/>
    <a:srgbClr val="FF3399"/>
    <a:srgbClr val="FF0066"/>
    <a:srgbClr val="CC3399"/>
    <a:srgbClr val="CC66FF"/>
    <a:srgbClr val="9999FF"/>
    <a:srgbClr val="3333FF"/>
    <a:srgbClr val="33CCFF"/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4391" autoAdjust="0"/>
    <p:restoredTop sz="86425" autoAdjust="0"/>
  </p:normalViewPr>
  <p:slideViewPr>
    <p:cSldViewPr>
      <p:cViewPr>
        <p:scale>
          <a:sx n="75" d="100"/>
          <a:sy n="75" d="100"/>
        </p:scale>
        <p:origin x="-3282" y="-9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19537.7</c:v>
                </c:pt>
                <c:pt idx="1">
                  <c:v>17392.599999999995</c:v>
                </c:pt>
                <c:pt idx="2">
                  <c:v>18387.099999999995</c:v>
                </c:pt>
              </c:numCache>
            </c:numRef>
          </c:val>
        </c:ser>
        <c:dLbls>
          <c:showVal val="1"/>
        </c:dLbls>
        <c:gapWidth val="75"/>
        <c:shape val="cone"/>
        <c:axId val="67913984"/>
        <c:axId val="160105216"/>
        <c:axId val="0"/>
      </c:bar3DChart>
      <c:catAx>
        <c:axId val="67913984"/>
        <c:scaling>
          <c:orientation val="minMax"/>
        </c:scaling>
        <c:axPos val="b"/>
        <c:numFmt formatCode="General" sourceLinked="1"/>
        <c:majorTickMark val="none"/>
        <c:tickLblPos val="nextTo"/>
        <c:crossAx val="160105216"/>
        <c:crosses val="autoZero"/>
        <c:auto val="1"/>
        <c:lblAlgn val="ctr"/>
        <c:lblOffset val="100"/>
      </c:catAx>
      <c:valAx>
        <c:axId val="160105216"/>
        <c:scaling>
          <c:orientation val="minMax"/>
        </c:scaling>
        <c:axPos val="l"/>
        <c:numFmt formatCode="General" sourceLinked="1"/>
        <c:majorTickMark val="none"/>
        <c:tickLblPos val="nextTo"/>
        <c:crossAx val="679139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Земельный налог</c:v>
                </c:pt>
                <c:pt idx="2">
                  <c:v>ЕСХН</c:v>
                </c:pt>
                <c:pt idx="3">
                  <c:v>Налог на имущество физ.лиц.</c:v>
                </c:pt>
                <c:pt idx="4">
                  <c:v>Госпошлина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2030.6</c:v>
                </c:pt>
                <c:pt idx="1">
                  <c:v>3417</c:v>
                </c:pt>
                <c:pt idx="2">
                  <c:v>5431.4</c:v>
                </c:pt>
                <c:pt idx="3">
                  <c:v>461.2</c:v>
                </c:pt>
                <c:pt idx="4">
                  <c:v>17.2</c:v>
                </c:pt>
                <c:pt idx="5">
                  <c:v>96.3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floor>
      <c:spPr>
        <a:noFill/>
        <a:ln w="9525">
          <a:noFill/>
        </a:ln>
      </c:spPr>
    </c:floor>
    <c:plotArea>
      <c:layout/>
      <c:bar3DChart>
        <c:barDir val="col"/>
        <c:grouping val="standard"/>
        <c:shape val="cone"/>
        <c:axId val="70753280"/>
        <c:axId val="70755072"/>
        <c:axId val="67907584"/>
      </c:bar3DChart>
      <c:catAx>
        <c:axId val="70753280"/>
        <c:scaling>
          <c:orientation val="minMax"/>
        </c:scaling>
        <c:axPos val="b"/>
        <c:tickLblPos val="nextTo"/>
        <c:crossAx val="70755072"/>
        <c:crosses val="autoZero"/>
        <c:auto val="1"/>
        <c:lblAlgn val="ctr"/>
        <c:lblOffset val="100"/>
      </c:catAx>
      <c:valAx>
        <c:axId val="70755072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70753280"/>
        <c:crosses val="autoZero"/>
        <c:crossBetween val="between"/>
      </c:valAx>
      <c:serAx>
        <c:axId val="67907584"/>
        <c:scaling>
          <c:orientation val="minMax"/>
        </c:scaling>
        <c:axPos val="b"/>
        <c:tickLblPos val="nextTo"/>
        <c:crossAx val="70755072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00B0F0"/>
            </a:solidFill>
          </c:spPr>
          <c:dPt>
            <c:idx val="0"/>
            <c:spPr>
              <a:solidFill>
                <a:srgbClr val="FFC000"/>
              </a:solidFill>
            </c:spPr>
          </c:dPt>
          <c:dPt>
            <c:idx val="1"/>
            <c:spPr>
              <a:solidFill>
                <a:srgbClr val="FF3399"/>
              </a:solidFill>
            </c:spPr>
          </c:dPt>
          <c:cat>
            <c:strRef>
              <c:f>Лист1!$D$7:$F$7</c:f>
              <c:strCache>
                <c:ptCount val="3"/>
                <c:pt idx="0">
                  <c:v>2025 г</c:v>
                </c:pt>
                <c:pt idx="1">
                  <c:v>2026 г</c:v>
                </c:pt>
                <c:pt idx="2">
                  <c:v>2027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8084</c:v>
                </c:pt>
                <c:pt idx="1">
                  <c:v>5664.9</c:v>
                </c:pt>
                <c:pt idx="2">
                  <c:v>6342.6</c:v>
                </c:pt>
              </c:numCache>
            </c:numRef>
          </c:val>
        </c:ser>
        <c:shape val="cylinder"/>
        <c:axId val="72356992"/>
        <c:axId val="72358528"/>
        <c:axId val="0"/>
      </c:bar3DChart>
      <c:catAx>
        <c:axId val="72356992"/>
        <c:scaling>
          <c:orientation val="minMax"/>
        </c:scaling>
        <c:axPos val="b"/>
        <c:tickLblPos val="nextTo"/>
        <c:crossAx val="72358528"/>
        <c:crosses val="autoZero"/>
        <c:auto val="1"/>
        <c:lblAlgn val="ctr"/>
        <c:lblOffset val="100"/>
      </c:catAx>
      <c:valAx>
        <c:axId val="72358528"/>
        <c:scaling>
          <c:orientation val="minMax"/>
        </c:scaling>
        <c:axPos val="l"/>
        <c:majorGridlines/>
        <c:numFmt formatCode="General" sourceLinked="1"/>
        <c:tickLblPos val="nextTo"/>
        <c:crossAx val="7235699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Лист1!$A$2:$A$4</c:f>
              <c:strCache>
                <c:ptCount val="3"/>
                <c:pt idx="0">
                  <c:v>2025 год</c:v>
                </c:pt>
                <c:pt idx="1">
                  <c:v>2026 год</c:v>
                </c:pt>
                <c:pt idx="2">
                  <c:v>2027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19537.7</c:v>
                </c:pt>
                <c:pt idx="1">
                  <c:v>17392.599999999995</c:v>
                </c:pt>
                <c:pt idx="2">
                  <c:v>18387.099999999995</c:v>
                </c:pt>
              </c:numCache>
            </c:numRef>
          </c:val>
        </c:ser>
        <c:shape val="cylinder"/>
        <c:axId val="72495104"/>
        <c:axId val="72496640"/>
        <c:axId val="0"/>
      </c:bar3DChart>
      <c:catAx>
        <c:axId val="72495104"/>
        <c:scaling>
          <c:orientation val="minMax"/>
        </c:scaling>
        <c:axPos val="b"/>
        <c:majorTickMark val="none"/>
        <c:tickLblPos val="nextTo"/>
        <c:crossAx val="72496640"/>
        <c:crosses val="autoZero"/>
        <c:auto val="1"/>
        <c:lblAlgn val="ctr"/>
        <c:lblOffset val="100"/>
      </c:catAx>
      <c:valAx>
        <c:axId val="7249664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724951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dLbl>
              <c:idx val="0"/>
              <c:layout>
                <c:manualLayout>
                  <c:x val="2.0833333333333342E-3"/>
                  <c:y val="-0.31875000000000003"/>
                </c:manualLayout>
              </c:layout>
              <c:showVal val="1"/>
            </c:dLbl>
            <c:dLbl>
              <c:idx val="1"/>
              <c:layout>
                <c:manualLayout>
                  <c:x val="4.1666666666666675E-3"/>
                  <c:y val="-0.17500000000000002"/>
                </c:manualLayout>
              </c:layout>
              <c:showVal val="1"/>
            </c:dLbl>
            <c:dLbl>
              <c:idx val="2"/>
              <c:layout>
                <c:manualLayout>
                  <c:x val="4.1666666666666675E-3"/>
                  <c:y val="-0.24687499999999998"/>
                </c:manualLayout>
              </c:layout>
              <c:showVal val="1"/>
            </c:dLbl>
            <c:showVal val="1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6827</c:v>
                </c:pt>
                <c:pt idx="1">
                  <c:v>6204.5</c:v>
                </c:pt>
                <c:pt idx="2">
                  <c:v>6599.8</c:v>
                </c:pt>
              </c:numCache>
            </c:numRef>
          </c:val>
        </c:ser>
        <c:dLbls>
          <c:showVal val="1"/>
        </c:dLbls>
        <c:gapWidth val="75"/>
        <c:shape val="cone"/>
        <c:axId val="72557696"/>
        <c:axId val="72559232"/>
        <c:axId val="0"/>
      </c:bar3DChart>
      <c:catAx>
        <c:axId val="72557696"/>
        <c:scaling>
          <c:orientation val="minMax"/>
        </c:scaling>
        <c:axPos val="b"/>
        <c:numFmt formatCode="General" sourceLinked="1"/>
        <c:majorTickMark val="none"/>
        <c:tickLblPos val="nextTo"/>
        <c:crossAx val="72559232"/>
        <c:crosses val="autoZero"/>
        <c:auto val="1"/>
        <c:lblAlgn val="ctr"/>
        <c:lblOffset val="100"/>
      </c:catAx>
      <c:valAx>
        <c:axId val="72559232"/>
        <c:scaling>
          <c:orientation val="minMax"/>
        </c:scaling>
        <c:axPos val="l"/>
        <c:numFmt formatCode="General" sourceLinked="1"/>
        <c:majorTickMark val="none"/>
        <c:tickLblPos val="nextTo"/>
        <c:crossAx val="725576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2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342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1517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95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363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0399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381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45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6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46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75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бю</a:t>
            </a: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джета </a:t>
            </a: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Красноармейского сельского поселения Орловского </a:t>
            </a:r>
            <a:r>
              <a:rPr lang="ru-RU" sz="24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районана</a:t>
            </a: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2025 год и плановый период 2026 и 2027 годов направлен на решение следующих ключевых задач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CC66FF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8064896" cy="563231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00FF"/>
                </a:solidFill>
                <a:latin typeface="+mn-lt"/>
              </a:rPr>
              <a:t>Контактная </a:t>
            </a:r>
            <a:r>
              <a:rPr lang="ru-RU" sz="3600" b="1" dirty="0" smtClean="0">
                <a:solidFill>
                  <a:srgbClr val="0000FF"/>
                </a:solidFill>
                <a:latin typeface="+mn-lt"/>
              </a:rPr>
              <a:t>информация</a:t>
            </a:r>
            <a:endParaRPr lang="en-US" sz="36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+mn-lt"/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sz="2400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347500,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г.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поселок Красноармейский, пер. Красноармейский 22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Руководитель: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Глава Администрации Красноармейского сельского поселения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–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 Пруглова Кристина Владимировна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Тел. 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8(86375) 21-7-07,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 8(86375) 21-7-40,</a:t>
            </a:r>
          </a:p>
          <a:p>
            <a:r>
              <a:rPr lang="en-US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8(86375) 21-8-59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E-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</a:rPr>
              <a:t>mail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: </a:t>
            </a:r>
            <a:r>
              <a:rPr lang="en-US" b="1" dirty="0" smtClean="0">
                <a:solidFill>
                  <a:srgbClr val="0000FF"/>
                </a:solidFill>
                <a:latin typeface="+mn-lt"/>
                <a:hlinkClick r:id="rId2"/>
              </a:rPr>
              <a:t>sp29309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@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don</a:t>
            </a:r>
            <a:r>
              <a:rPr lang="en-US" b="1" dirty="0" err="1" smtClean="0">
                <a:solidFill>
                  <a:srgbClr val="0000FF"/>
                </a:solidFill>
                <a:latin typeface="+mn-lt"/>
                <a:hlinkClick r:id="rId2"/>
              </a:rPr>
              <a:t>pac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.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ru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График (режим) работы:</a:t>
            </a: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понедельник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–пятница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8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16.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;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 smtClean="0">
                <a:solidFill>
                  <a:srgbClr val="0000FF"/>
                </a:solidFill>
                <a:latin typeface="+mn-lt"/>
              </a:rPr>
              <a:t>перерыв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2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3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60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  <a:latin typeface="Arial" charset="0"/>
              </a:rPr>
              <a:t>Основные </a:t>
            </a:r>
            <a:r>
              <a:rPr lang="ru-RU" sz="2000" b="1" dirty="0" smtClean="0">
                <a:solidFill>
                  <a:srgbClr val="FF0000"/>
                </a:solidFill>
                <a:latin typeface="Arial" charset="0"/>
              </a:rPr>
              <a:t>параметры бюджета </a:t>
            </a:r>
            <a:r>
              <a:rPr lang="ru-RU" sz="2000" b="1" dirty="0" smtClean="0">
                <a:solidFill>
                  <a:srgbClr val="FF0000"/>
                </a:solidFill>
                <a:latin typeface="Arial" charset="0"/>
              </a:rPr>
              <a:t>Красноармейского сельского поселения на 2025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rgbClr val="E32FCE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2030,6</a:t>
            </a: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5431,4</a:t>
            </a: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400" dirty="0" smtClean="0"/>
              <a:t>19537,7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19537,7</a:t>
            </a: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8460,5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7069" y="4977470"/>
            <a:ext cx="3598863" cy="44860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6827,0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87069" y="39702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3028,2</a:t>
            </a:r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6325" y="5393345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105,0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87069" y="4544814"/>
            <a:ext cx="3598863" cy="395735"/>
          </a:xfrm>
          <a:prstGeom prst="rect">
            <a:avLst/>
          </a:prstGeom>
          <a:solidFill>
            <a:srgbClr val="2FA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10,0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18358"/>
            <a:ext cx="3598863" cy="611187"/>
          </a:xfrm>
          <a:prstGeom prst="rect">
            <a:avLst/>
          </a:prstGeom>
          <a:solidFill>
            <a:srgbClr val="E32FCE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 smtClean="0"/>
              <a:t>18,0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461,2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99FF99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17,2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96,3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8084,0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3417,0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449,0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10,0</a:t>
            </a:r>
            <a:endParaRPr lang="ru-RU" sz="1200" dirty="0"/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5087069" y="3338831"/>
            <a:ext cx="3598863" cy="611187"/>
          </a:xfrm>
          <a:prstGeom prst="rect">
            <a:avLst/>
          </a:prstGeom>
          <a:solidFill>
            <a:srgbClr val="92D05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экономика</a:t>
            </a:r>
            <a:endParaRPr lang="ru-RU" sz="1200" dirty="0"/>
          </a:p>
          <a:p>
            <a:pPr algn="ctr"/>
            <a:r>
              <a:rPr lang="ru-RU" sz="1200" dirty="0" smtClean="0"/>
              <a:t>630,0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2025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Безвозмездные поступления</a:t>
            </a:r>
            <a:endParaRPr lang="ru-RU" b="1" dirty="0">
              <a:solidFill>
                <a:schemeClr val="tx1"/>
              </a:solidFill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=""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364558803"/>
              </p:ext>
            </p:extLst>
          </p:nvPr>
        </p:nvGraphicFramePr>
        <p:xfrm>
          <a:off x="714348" y="2071678"/>
          <a:ext cx="7272808" cy="357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5500702"/>
            <a:ext cx="46948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sz="1600" dirty="0" smtClean="0"/>
              <a:t>8084,0                     5664,9               6342,6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2025-2027 годах</a:t>
            </a:r>
          </a:p>
        </p:txBody>
      </p:sp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500166" y="185736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2025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708275"/>
            <a:ext cx="2771775" cy="869563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1,3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4"/>
            <a:ext cx="2675904" cy="1091601"/>
          </a:xfrm>
          <a:prstGeom prst="rect">
            <a:avLst/>
          </a:prstGeom>
          <a:solidFill>
            <a:srgbClr val="33CCFF"/>
          </a:solidFill>
          <a:ln>
            <a:solidFill>
              <a:srgbClr val="FF0066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sz="1400" dirty="0">
                <a:solidFill>
                  <a:schemeClr val="tx1"/>
                </a:solidFill>
              </a:rPr>
              <a:t>финансами    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44,2 %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16,8 %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1818" y="3577839"/>
            <a:ext cx="2622030" cy="1075297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0,2 %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Развитие культуры и туризма </a:t>
            </a:r>
            <a:r>
              <a:rPr lang="ru-RU" sz="1600" dirty="0" smtClean="0"/>
              <a:t>29,4 %</a:t>
            </a:r>
            <a:endParaRPr lang="ru-RU" sz="16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2FA6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1,9 %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</a:t>
            </a:r>
            <a:r>
              <a:rPr lang="ru-RU" sz="1600" dirty="0" smtClean="0"/>
              <a:t>0,1%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</a:t>
            </a:r>
            <a:r>
              <a:rPr lang="ru-RU" sz="1600" dirty="0" smtClean="0"/>
              <a:t>0,03 %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</a:t>
            </a:r>
            <a:r>
              <a:rPr lang="ru-RU" sz="1600" dirty="0" smtClean="0"/>
              <a:t>политика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40200" y="5586695"/>
            <a:ext cx="2516559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7200" y="4723095"/>
            <a:ext cx="2777356" cy="863600"/>
          </a:xfrm>
          <a:prstGeom prst="roundRect">
            <a:avLst>
              <a:gd name="adj" fmla="val 15197"/>
            </a:avLst>
          </a:prstGeom>
          <a:solidFill>
            <a:srgbClr val="9999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Развитие транспортной системы 2,9%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7289" y="5661248"/>
            <a:ext cx="2516559" cy="972527"/>
          </a:xfrm>
          <a:prstGeom prst="roundRect">
            <a:avLst>
              <a:gd name="adj" fmla="val 15197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Формирование современной городской среды   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284984"/>
            <a:ext cx="2448272" cy="32403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2879812" y="3284984"/>
            <a:ext cx="3600400" cy="30243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Расходы на </a:t>
            </a:r>
            <a:br>
              <a:rPr lang="ru-RU" sz="3200" b="1" dirty="0" smtClean="0"/>
            </a:br>
            <a:r>
              <a:rPr lang="ru-RU" sz="3200" b="1" dirty="0" smtClean="0"/>
              <a:t>Культуру и кинематографию</a:t>
            </a:r>
            <a:endParaRPr lang="ru-RU" sz="3200" b="1" dirty="0"/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p:oleObj spid="_x0000_s42143" name="Лист" r:id="rId3" imgW="8886939" imgH="4924387" progId="Excel.Sheet.8">
              <p:embed/>
            </p:oleObj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2078" name="Picture 94" descr="http://i47.fastpic.ru/big/2013/0701/36/5f204b4edd31238755274109517be33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66263"/>
            <a:ext cx="2322790" cy="15493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Диаграмма 7"/>
          <p:cNvGraphicFramePr/>
          <p:nvPr/>
        </p:nvGraphicFramePr>
        <p:xfrm>
          <a:off x="1571604" y="214311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3701</TotalTime>
  <Words>403</Words>
  <Application>Microsoft Office PowerPoint</Application>
  <PresentationFormat>Экран (4:3)</PresentationFormat>
  <Paragraphs>106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Лист</vt:lpstr>
      <vt:lpstr>Проект бюджета Красноармейского сельского поселения Орловского районана 2025 год и плановый период 2026 и 2027 годов направлен на решение следующих ключевых задач</vt:lpstr>
      <vt:lpstr>Основные параметры бюджета Красноармейского сельского поселения на 2025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2025 году        (тыс.рублей)</vt:lpstr>
      <vt:lpstr>Безвозмездные поступления</vt:lpstr>
      <vt:lpstr>Динамика расходов бюджета Красноармейского сельского поселения в 2025-2027 годах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2025 году</vt:lpstr>
      <vt:lpstr>Слайд 8</vt:lpstr>
      <vt:lpstr>Расходы на  Культуру и кинематографию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</dc:title>
  <dc:creator>User</dc:creator>
  <cp:lastModifiedBy>User</cp:lastModifiedBy>
  <cp:revision>414</cp:revision>
  <cp:lastPrinted>2023-01-26T11:09:15Z</cp:lastPrinted>
  <dcterms:created xsi:type="dcterms:W3CDTF">2012-10-21T15:40:11Z</dcterms:created>
  <dcterms:modified xsi:type="dcterms:W3CDTF">2025-01-22T06:38:48Z</dcterms:modified>
</cp:coreProperties>
</file>