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7"/>
  </p:notesMasterIdLst>
  <p:sldIdLst>
    <p:sldId id="312" r:id="rId2"/>
    <p:sldId id="306" r:id="rId3"/>
    <p:sldId id="320" r:id="rId4"/>
    <p:sldId id="314" r:id="rId5"/>
    <p:sldId id="318" r:id="rId6"/>
    <p:sldId id="317" r:id="rId7"/>
    <p:sldId id="321" r:id="rId8"/>
    <p:sldId id="271" r:id="rId9"/>
    <p:sldId id="307" r:id="rId10"/>
    <p:sldId id="273" r:id="rId11"/>
    <p:sldId id="274" r:id="rId12"/>
    <p:sldId id="296" r:id="rId13"/>
    <p:sldId id="281" r:id="rId14"/>
    <p:sldId id="302" r:id="rId15"/>
    <p:sldId id="322" r:id="rId16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CC33"/>
    <a:srgbClr val="FF3399"/>
    <a:srgbClr val="FF0066"/>
    <a:srgbClr val="CC3399"/>
    <a:srgbClr val="CC66FF"/>
    <a:srgbClr val="9999FF"/>
    <a:srgbClr val="3333FF"/>
    <a:srgbClr val="33CC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391" autoAdjust="0"/>
    <p:restoredTop sz="86425" autoAdjust="0"/>
  </p:normalViewPr>
  <p:slideViewPr>
    <p:cSldViewPr>
      <p:cViewPr>
        <p:scale>
          <a:sx n="75" d="100"/>
          <a:sy n="75" d="100"/>
        </p:scale>
        <p:origin x="-236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9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794294461109283E-2"/>
          <c:y val="3.1582960316237266E-2"/>
          <c:w val="0.92920570553889081"/>
          <c:h val="0.77584838243779364"/>
        </c:manualLayout>
      </c:layout>
      <c:bar3DChart>
        <c:barDir val="col"/>
        <c:grouping val="standar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9999FF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3.7233517263513954E-2"/>
                  <c:y val="-3.4136216047679295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/>
                      <a:t>28355,7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386352133713554E-3"/>
                  <c:y val="-3.129132605337758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14878,8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273858460171108E-2"/>
                  <c:y val="-2.560199404367257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14700,1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Лист1!$D$8:$D$10</c:f>
              <c:strCache>
                <c:ptCount val="3"/>
                <c:pt idx="0">
                  <c:v>2022г</c:v>
                </c:pt>
                <c:pt idx="1">
                  <c:v>2023г</c:v>
                </c:pt>
                <c:pt idx="2">
                  <c:v>2024г</c:v>
                </c:pt>
              </c:strCache>
            </c:strRef>
          </c:cat>
          <c:val>
            <c:numRef>
              <c:f>Лист1!$E$8:$E$10</c:f>
              <c:numCache>
                <c:formatCode>General</c:formatCode>
                <c:ptCount val="3"/>
                <c:pt idx="0">
                  <c:v>28355.7</c:v>
                </c:pt>
                <c:pt idx="1">
                  <c:v>14878.8</c:v>
                </c:pt>
                <c:pt idx="2">
                  <c:v>14700.1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one"/>
        <c:axId val="19710336"/>
        <c:axId val="19711872"/>
        <c:axId val="73359808"/>
      </c:bar3DChart>
      <c:catAx>
        <c:axId val="197103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9711872"/>
        <c:crosses val="autoZero"/>
        <c:auto val="1"/>
        <c:lblAlgn val="ctr"/>
        <c:lblOffset val="100"/>
        <c:noMultiLvlLbl val="0"/>
      </c:catAx>
      <c:valAx>
        <c:axId val="19711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9710336"/>
        <c:crosses val="autoZero"/>
        <c:crossBetween val="between"/>
      </c:valAx>
      <c:serAx>
        <c:axId val="73359808"/>
        <c:scaling>
          <c:orientation val="minMax"/>
        </c:scaling>
        <c:delete val="0"/>
        <c:axPos val="b"/>
        <c:majorTickMark val="out"/>
        <c:minorTickMark val="none"/>
        <c:tickLblPos val="nextTo"/>
        <c:crossAx val="19711872"/>
        <c:crosses val="autoZero"/>
      </c:serAx>
    </c:plotArea>
    <c:legend>
      <c:legendPos val="b"/>
      <c:layout>
        <c:manualLayout>
          <c:xMode val="edge"/>
          <c:yMode val="edge"/>
          <c:x val="0.36660401930649689"/>
          <c:y val="0.92785927011694047"/>
          <c:w val="0.27267078349319207"/>
          <c:h val="5.5072733853944573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c:spPr>
    </c:sideWall>
    <c:backWall>
      <c:thickness val="0"/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c:spPr>
    </c:backWall>
    <c:plotArea>
      <c:layout>
        <c:manualLayout>
          <c:layoutTarget val="inner"/>
          <c:xMode val="edge"/>
          <c:yMode val="edge"/>
          <c:x val="9.7211867482372469E-2"/>
          <c:y val="3.0639149158127089E-2"/>
          <c:w val="0.85087087826627972"/>
          <c:h val="0.90186683544411161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Лист1!$E$9:$J$9</c:f>
              <c:strCache>
                <c:ptCount val="6"/>
                <c:pt idx="0">
                  <c:v>факт 2018 г</c:v>
                </c:pt>
                <c:pt idx="1">
                  <c:v>факт 2019 г</c:v>
                </c:pt>
                <c:pt idx="2">
                  <c:v>план 2020 г</c:v>
                </c:pt>
                <c:pt idx="3">
                  <c:v>проект 2021 г</c:v>
                </c:pt>
                <c:pt idx="4">
                  <c:v>проект 2022 г</c:v>
                </c:pt>
                <c:pt idx="5">
                  <c:v>проект 2023 г</c:v>
                </c:pt>
              </c:strCache>
            </c:strRef>
          </c:cat>
          <c:val>
            <c:numRef>
              <c:f>Лист1!$E$10:$J$10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invertIfNegative val="0"/>
          <c:dPt>
            <c:idx val="0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1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2"/>
            <c:invertIfNegative val="0"/>
            <c:bubble3D val="0"/>
            <c:spPr>
              <a:solidFill>
                <a:srgbClr val="993366"/>
              </a:solidFill>
            </c:spPr>
          </c:dPt>
          <c:dPt>
            <c:idx val="3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4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5"/>
            <c:invertIfNegative val="0"/>
            <c:bubble3D val="0"/>
            <c:spPr>
              <a:solidFill>
                <a:srgbClr val="220B6B"/>
              </a:solidFill>
            </c:spPr>
          </c:dPt>
          <c:cat>
            <c:strRef>
              <c:f>Лист1!$E$9:$J$9</c:f>
              <c:strCache>
                <c:ptCount val="6"/>
                <c:pt idx="0">
                  <c:v>факт 2018 г</c:v>
                </c:pt>
                <c:pt idx="1">
                  <c:v>факт 2019 г</c:v>
                </c:pt>
                <c:pt idx="2">
                  <c:v>план 2020 г</c:v>
                </c:pt>
                <c:pt idx="3">
                  <c:v>проект 2021 г</c:v>
                </c:pt>
                <c:pt idx="4">
                  <c:v>проект 2022 г</c:v>
                </c:pt>
                <c:pt idx="5">
                  <c:v>проект 2023 г</c:v>
                </c:pt>
              </c:strCache>
            </c:strRef>
          </c:cat>
          <c:val>
            <c:numRef>
              <c:f>Лист1!$E$11:$J$11</c:f>
              <c:numCache>
                <c:formatCode>General</c:formatCode>
                <c:ptCount val="6"/>
                <c:pt idx="0">
                  <c:v>1659.4</c:v>
                </c:pt>
                <c:pt idx="1">
                  <c:v>1489.2</c:v>
                </c:pt>
                <c:pt idx="2">
                  <c:v>1670.3</c:v>
                </c:pt>
                <c:pt idx="3">
                  <c:v>1559.8</c:v>
                </c:pt>
                <c:pt idx="4">
                  <c:v>1661.7</c:v>
                </c:pt>
                <c:pt idx="5">
                  <c:v>1778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4"/>
        <c:shape val="cone"/>
        <c:axId val="73138560"/>
        <c:axId val="73140096"/>
        <c:axId val="0"/>
      </c:bar3DChart>
      <c:catAx>
        <c:axId val="7313856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73140096"/>
        <c:crosses val="autoZero"/>
        <c:auto val="1"/>
        <c:lblAlgn val="ctr"/>
        <c:lblOffset val="100"/>
        <c:noMultiLvlLbl val="0"/>
      </c:catAx>
      <c:valAx>
        <c:axId val="73140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31385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92836608"/>
        <c:axId val="92838144"/>
        <c:axId val="91515968"/>
      </c:bar3DChart>
      <c:catAx>
        <c:axId val="92836608"/>
        <c:scaling>
          <c:orientation val="minMax"/>
        </c:scaling>
        <c:delete val="0"/>
        <c:axPos val="b"/>
        <c:majorTickMark val="out"/>
        <c:minorTickMark val="none"/>
        <c:tickLblPos val="nextTo"/>
        <c:crossAx val="92838144"/>
        <c:crosses val="autoZero"/>
        <c:auto val="1"/>
        <c:lblAlgn val="ctr"/>
        <c:lblOffset val="100"/>
        <c:noMultiLvlLbl val="0"/>
      </c:catAx>
      <c:valAx>
        <c:axId val="9283814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92836608"/>
        <c:crosses val="autoZero"/>
        <c:crossBetween val="between"/>
      </c:valAx>
      <c:serAx>
        <c:axId val="91515968"/>
        <c:scaling>
          <c:orientation val="minMax"/>
        </c:scaling>
        <c:delete val="0"/>
        <c:axPos val="b"/>
        <c:majorTickMark val="out"/>
        <c:minorTickMark val="none"/>
        <c:tickLblPos val="nextTo"/>
        <c:crossAx val="92838144"/>
        <c:crosses val="autoZero"/>
      </c:ser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3399"/>
              </a:solidFill>
            </c:spPr>
          </c:dPt>
          <c:cat>
            <c:strRef>
              <c:f>Лист1!$D$7:$F$7</c:f>
              <c:strCache>
                <c:ptCount val="3"/>
                <c:pt idx="0">
                  <c:v>2022г</c:v>
                </c:pt>
                <c:pt idx="1">
                  <c:v>2023г</c:v>
                </c:pt>
                <c:pt idx="2">
                  <c:v>2024г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5344.4</c:v>
                </c:pt>
                <c:pt idx="1">
                  <c:v>4275.5</c:v>
                </c:pt>
                <c:pt idx="2">
                  <c:v>3848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4024448"/>
        <c:axId val="94025984"/>
        <c:axId val="0"/>
      </c:bar3DChart>
      <c:catAx>
        <c:axId val="94024448"/>
        <c:scaling>
          <c:orientation val="minMax"/>
        </c:scaling>
        <c:delete val="0"/>
        <c:axPos val="b"/>
        <c:majorTickMark val="out"/>
        <c:minorTickMark val="none"/>
        <c:tickLblPos val="nextTo"/>
        <c:crossAx val="94025984"/>
        <c:crosses val="autoZero"/>
        <c:auto val="1"/>
        <c:lblAlgn val="ctr"/>
        <c:lblOffset val="100"/>
        <c:noMultiLvlLbl val="0"/>
      </c:catAx>
      <c:valAx>
        <c:axId val="94025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40244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33CCFF"/>
            </a:solidFill>
            <a:ln>
              <a:solidFill>
                <a:schemeClr val="tx2">
                  <a:lumMod val="75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2.095476740208187E-2"/>
                  <c:y val="-4.6617032186364218E-2"/>
                </c:manualLayout>
              </c:layout>
              <c:tx>
                <c:rich>
                  <a:bodyPr/>
                  <a:lstStyle/>
                  <a:p>
                    <a:pPr>
                      <a:defRPr sz="1200" b="1"/>
                    </a:pPr>
                    <a:r>
                      <a:rPr lang="ru-RU" dirty="0" smtClean="0"/>
                      <a:t>28355,7</a:t>
                    </a:r>
                    <a:endParaRPr lang="en-US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462306168401529E-2"/>
                  <c:y val="-6.8132585503147713E-2"/>
                </c:manualLayout>
              </c:layout>
              <c:tx>
                <c:rich>
                  <a:bodyPr/>
                  <a:lstStyle/>
                  <a:p>
                    <a:pPr>
                      <a:defRPr sz="1200" b="1"/>
                    </a:pPr>
                    <a:r>
                      <a:rPr lang="ru-RU" dirty="0" smtClean="0"/>
                      <a:t>14878,8</a:t>
                    </a:r>
                    <a:endParaRPr lang="en-US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969844934721224E-2"/>
                  <c:y val="-4.6617032186364218E-2"/>
                </c:manualLayout>
              </c:layout>
              <c:tx>
                <c:rich>
                  <a:bodyPr/>
                  <a:lstStyle/>
                  <a:p>
                    <a:pPr>
                      <a:defRPr sz="1200" b="1"/>
                    </a:pPr>
                    <a:r>
                      <a:rPr lang="ru-RU" dirty="0" smtClean="0"/>
                      <a:t>14700,1</a:t>
                    </a:r>
                    <a:endParaRPr lang="en-US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Лист1!$D$7:$F$7</c:f>
              <c:strCache>
                <c:ptCount val="3"/>
                <c:pt idx="0">
                  <c:v>2022г</c:v>
                </c:pt>
                <c:pt idx="1">
                  <c:v>2023г</c:v>
                </c:pt>
                <c:pt idx="2">
                  <c:v>2024г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27477.4</c:v>
                </c:pt>
                <c:pt idx="1">
                  <c:v>14631</c:v>
                </c:pt>
                <c:pt idx="2">
                  <c:v>14168.8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2891776"/>
        <c:axId val="92905856"/>
        <c:axId val="0"/>
      </c:bar3DChart>
      <c:catAx>
        <c:axId val="928917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92905856"/>
        <c:crosses val="autoZero"/>
        <c:auto val="1"/>
        <c:lblAlgn val="ctr"/>
        <c:lblOffset val="100"/>
        <c:noMultiLvlLbl val="0"/>
      </c:catAx>
      <c:valAx>
        <c:axId val="929058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8917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207318661128446E-2"/>
          <c:y val="7.4229678201794505E-2"/>
          <c:w val="0.90944957728711162"/>
          <c:h val="0.7507263841639515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4161,6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4237,7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4480,3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Лист1!$K$12:$M$12</c:f>
              <c:strCache>
                <c:ptCount val="3"/>
                <c:pt idx="0">
                  <c:v>2022 г</c:v>
                </c:pt>
                <c:pt idx="1">
                  <c:v>2023 г</c:v>
                </c:pt>
                <c:pt idx="2">
                  <c:v>2024 г</c:v>
                </c:pt>
              </c:strCache>
            </c:strRef>
          </c:cat>
          <c:val>
            <c:numRef>
              <c:f>Лист1!$K$13:$M$13</c:f>
              <c:numCache>
                <c:formatCode>General</c:formatCode>
                <c:ptCount val="3"/>
                <c:pt idx="0">
                  <c:v>4501.8</c:v>
                </c:pt>
                <c:pt idx="1">
                  <c:v>4969.3</c:v>
                </c:pt>
                <c:pt idx="2">
                  <c:v>5048.7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94129536"/>
        <c:axId val="94155904"/>
      </c:barChart>
      <c:catAx>
        <c:axId val="9412953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94155904"/>
        <c:crosses val="autoZero"/>
        <c:auto val="1"/>
        <c:lblAlgn val="ctr"/>
        <c:lblOffset val="100"/>
        <c:noMultiLvlLbl val="0"/>
      </c:catAx>
      <c:valAx>
        <c:axId val="941559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94129536"/>
        <c:crosses val="autoZero"/>
        <c:crossBetween val="between"/>
      </c:valAx>
      <c:spPr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</c:v>
                </c:pt>
              </c:strCache>
            </c:strRef>
          </c:tx>
          <c:spPr>
            <a:solidFill>
              <a:srgbClr val="33CC33"/>
            </a:solidFill>
            <a:effectLst>
              <a:innerShdw blurRad="63500" dist="50800" dir="162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slope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7336,8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6919,7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6366,1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6141.1</c:v>
                </c:pt>
                <c:pt idx="1">
                  <c:v>6103.8</c:v>
                </c:pt>
                <c:pt idx="2">
                  <c:v>5975.8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86784"/>
        <c:axId val="22088320"/>
      </c:barChart>
      <c:catAx>
        <c:axId val="22086784"/>
        <c:scaling>
          <c:orientation val="minMax"/>
        </c:scaling>
        <c:delete val="0"/>
        <c:axPos val="b"/>
        <c:majorTickMark val="out"/>
        <c:minorTickMark val="none"/>
        <c:tickLblPos val="nextTo"/>
        <c:crossAx val="22088320"/>
        <c:crosses val="autoZero"/>
        <c:auto val="1"/>
        <c:lblAlgn val="ctr"/>
        <c:lblOffset val="100"/>
        <c:noMultiLvlLbl val="0"/>
      </c:catAx>
      <c:valAx>
        <c:axId val="22088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086784"/>
        <c:crosses val="autoZero"/>
        <c:crossBetween val="between"/>
      </c:valAx>
      <c:spPr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1C8C-76C3-4A11-B668-F009293FE6C1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951"/>
            <a:ext cx="5438775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9ED8D-D43E-4ADF-9E29-2658467E6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31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ECBC1-A18A-4B7E-BC68-E58AEC5080CF}" type="datetimeFigureOut">
              <a:rPr lang="ru-RU" smtClean="0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65278-F730-4019-BEAC-F740CAD2EE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7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5D282-27E3-4C07-BC66-9F53C9132758}" type="datetimeFigureOut">
              <a:rPr lang="ru-RU" smtClean="0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85C8F-A651-4355-8574-C4510AC582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22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DE458-85FE-478B-9645-3B8B27AF3753}" type="datetimeFigureOut">
              <a:rPr lang="ru-RU" smtClean="0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FD9E9-7227-41C3-8FE8-32F583197C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17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6E8CB-9545-4BFD-BDC9-A81EEA16112B}" type="datetimeFigureOut">
              <a:rPr lang="ru-RU" smtClean="0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BD1FA-041B-4175-8CFF-6DA506BEA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13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0F99A-75DE-4AA4-AE6F-2B5874D743BE}" type="datetimeFigureOut">
              <a:rPr lang="ru-RU" smtClean="0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D21D9-2FBE-451B-B38E-C2E8F662D7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25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9F1A4B-00AC-4A78-BF1D-84B8B1746E23}" type="datetimeFigureOut">
              <a:rPr lang="ru-RU" smtClean="0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6FE9A-62BE-4550-AAD3-11F377052B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32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3C2A5D-EBA9-4374-A00C-3D3B7D585128}" type="datetimeFigureOut">
              <a:rPr lang="ru-RU" smtClean="0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6DEEF-865F-433F-ADF0-137CBB3104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997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4EF93-7470-4E70-AB5A-3AB2D23C49FC}" type="datetimeFigureOut">
              <a:rPr lang="ru-RU" smtClean="0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E2556-E957-4939-87E7-6C6F54827B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13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78004-ED0A-4241-A707-5C79A8532D9F}" type="datetimeFigureOut">
              <a:rPr lang="ru-RU" smtClean="0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6E53B-1389-4C4A-9EBA-214D32488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57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06EE5D-5200-4AB1-A70D-3EFA14AF2613}" type="datetimeFigureOut">
              <a:rPr lang="ru-RU" smtClean="0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37D47-B353-46EB-BC2E-84B6DD945E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0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953DF-D77B-47B8-BE69-678B4A2AA97D}" type="datetimeFigureOut">
              <a:rPr lang="ru-RU" smtClean="0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8908A-F6C4-4CD9-B44F-C0E210C18D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68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E965E5-BD32-451E-9992-FAD2DA9DC2D1}" type="datetimeFigureOut">
              <a:rPr lang="ru-RU" smtClean="0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AA1B88-AC35-4767-A4B6-9DA86B037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53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oleObject" Target="../embeddings/oleObject3.bin"/><Relationship Id="rId7" Type="http://schemas.openxmlformats.org/officeDocument/2006/relationships/chart" Target="../charts/chart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oleObject" Target="../embeddings/_____Microsoft_Excel_97-20032.xls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p29309@donpac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oleObject" Target="../embeddings/oleObject1.bin"/><Relationship Id="rId7" Type="http://schemas.openxmlformats.org/officeDocument/2006/relationships/package" Target="../embeddings/_____Microsoft_Excel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_____Microsoft_Excel_97-2003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Бюджет Красноармейского сельского поселения Орловского района на 2022 год и плановый период 2023 и 2024 годов направлен на решение следующих ключевых задач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23528" y="1196752"/>
            <a:ext cx="8353425" cy="71913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Обеспечение сбалансированности </a:t>
            </a:r>
            <a:r>
              <a:rPr lang="ru-RU" dirty="0" smtClean="0"/>
              <a:t>местного бюджета</a:t>
            </a:r>
            <a:endParaRPr lang="ru-RU" dirty="0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323528" y="2060848"/>
            <a:ext cx="8424863" cy="100806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Повышение объективности и качества бюджетного планирования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288032" y="3284853"/>
            <a:ext cx="8496300" cy="1368425"/>
          </a:xfrm>
          <a:prstGeom prst="roundRect">
            <a:avLst>
              <a:gd name="adj" fmla="val 16667"/>
            </a:avLst>
          </a:prstGeom>
          <a:solidFill>
            <a:srgbClr val="CC66FF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эффективности бюджетной политики, </a:t>
            </a:r>
            <a:endParaRPr lang="ru-RU" dirty="0" smtClean="0">
              <a:latin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</a:rPr>
              <a:t>том числе за счет роста эффективности бюджетных расходов</a:t>
            </a:r>
            <a:endParaRPr lang="ru-RU" dirty="0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51520" y="4869160"/>
            <a:ext cx="8569325" cy="1584325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прозрачности и открытости бюджетного процесса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5252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объеме расходов, запланированных на реализацию муниципальных программ Красноармейского сельского поселения в 2022 году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1818" y="2708275"/>
            <a:ext cx="2771775" cy="869563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поддержка граждан             </a:t>
            </a:r>
            <a:r>
              <a:rPr lang="ru-RU" dirty="0" smtClean="0"/>
              <a:t>0,5 </a:t>
            </a:r>
            <a:r>
              <a:rPr lang="ru-RU" dirty="0"/>
              <a:t>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5976" y="1397274"/>
            <a:ext cx="2675904" cy="1091601"/>
          </a:xfrm>
          <a:prstGeom prst="rect">
            <a:avLst/>
          </a:prstGeom>
          <a:solidFill>
            <a:srgbClr val="33CCFF"/>
          </a:solidFill>
          <a:ln>
            <a:solidFill>
              <a:srgbClr val="FF0066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Эффективное управление </a:t>
            </a:r>
            <a:r>
              <a:rPr lang="ru-RU" sz="1600" dirty="0">
                <a:solidFill>
                  <a:schemeClr val="tx1"/>
                </a:solidFill>
              </a:rPr>
              <a:t>муниципальными </a:t>
            </a:r>
            <a:r>
              <a:rPr lang="ru-RU" sz="1400" dirty="0">
                <a:solidFill>
                  <a:schemeClr val="tx1"/>
                </a:solidFill>
              </a:rPr>
              <a:t>финансами    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22,3 %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9808" y="2546347"/>
            <a:ext cx="2376290" cy="1655985"/>
          </a:xfrm>
          <a:prstGeom prst="roundRect">
            <a:avLst/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качественными жилищно-коммунальными услугами населения  </a:t>
            </a:r>
            <a:r>
              <a:rPr lang="ru-RU" sz="1600" dirty="0" smtClean="0"/>
              <a:t>10,4 %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9808" y="5586695"/>
            <a:ext cx="2304281" cy="119697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сельского </a:t>
            </a:r>
            <a:r>
              <a:rPr lang="ru-RU" dirty="0" smtClean="0"/>
              <a:t>хозяйства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81818" y="3577839"/>
            <a:ext cx="2622030" cy="1075297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физической культуры и спорта </a:t>
            </a:r>
            <a:r>
              <a:rPr lang="ru-RU" dirty="0" smtClean="0"/>
              <a:t>0,1 %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9808" y="1337268"/>
            <a:ext cx="2159893" cy="1151607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культуры и туризма </a:t>
            </a:r>
            <a:r>
              <a:rPr lang="ru-RU" dirty="0" smtClean="0"/>
              <a:t>16,4 %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86659" y="4364940"/>
            <a:ext cx="1871663" cy="936625"/>
          </a:xfrm>
          <a:prstGeom prst="roundRect">
            <a:avLst/>
          </a:prstGeom>
          <a:solidFill>
            <a:srgbClr val="2FA6F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Охрана окружающей среды </a:t>
            </a:r>
            <a:r>
              <a:rPr lang="ru-RU" sz="1600" dirty="0" smtClean="0"/>
              <a:t>1,1 %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67993" y="4263227"/>
            <a:ext cx="2087909" cy="1223963"/>
          </a:xfrm>
          <a:prstGeom prst="roundRect">
            <a:avLst/>
          </a:prstGeom>
          <a:solidFill>
            <a:srgbClr val="FF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Защита населения и территорий от чрезвычайных ситуаций </a:t>
            </a:r>
            <a:r>
              <a:rPr lang="ru-RU" sz="1600" dirty="0" smtClean="0"/>
              <a:t>0,1%</a:t>
            </a:r>
            <a:endParaRPr lang="ru-RU" sz="16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44208" y="1412875"/>
            <a:ext cx="2268537" cy="1295400"/>
          </a:xfrm>
          <a:prstGeom prst="roundRect">
            <a:avLst/>
          </a:prstGeom>
          <a:solidFill>
            <a:srgbClr val="FF00FF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общественного порядка и противодействие преступности </a:t>
            </a:r>
            <a:r>
              <a:rPr lang="ru-RU" sz="1600" dirty="0" smtClean="0"/>
              <a:t>0,1 %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88223" y="2911783"/>
            <a:ext cx="2268537" cy="1332111"/>
          </a:xfrm>
          <a:prstGeom prst="roundRect">
            <a:avLst/>
          </a:prstGeom>
          <a:solidFill>
            <a:srgbClr val="FF66CC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Муниципальная </a:t>
            </a:r>
            <a:r>
              <a:rPr lang="ru-RU" sz="1600" dirty="0" smtClean="0"/>
              <a:t>политика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40200" y="5586695"/>
            <a:ext cx="2516559" cy="863600"/>
          </a:xfrm>
          <a:prstGeom prst="roundRect">
            <a:avLst>
              <a:gd name="adj" fmla="val 1519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Энергоэффективность  и развитие </a:t>
            </a:r>
            <a:r>
              <a:rPr lang="ru-RU" sz="1600" dirty="0" smtClean="0"/>
              <a:t>энергетики</a:t>
            </a:r>
            <a:endParaRPr lang="ru-RU" sz="1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7200" y="4723095"/>
            <a:ext cx="2777356" cy="863600"/>
          </a:xfrm>
          <a:prstGeom prst="roundRect">
            <a:avLst>
              <a:gd name="adj" fmla="val 15197"/>
            </a:avLst>
          </a:prstGeom>
          <a:solidFill>
            <a:srgbClr val="9999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Развитие транспортной системы 1,8%</a:t>
            </a:r>
            <a:endParaRPr lang="ru-RU" sz="16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87289" y="5661248"/>
            <a:ext cx="2516559" cy="972527"/>
          </a:xfrm>
          <a:prstGeom prst="roundRect">
            <a:avLst>
              <a:gd name="adj" fmla="val 15197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Формирование современной городской среды   45,3%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35975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 Красноармейского сельского поселения и 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расходы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2000" y="1844675"/>
            <a:ext cx="2520950" cy="244792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27825,6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635375" y="1844675"/>
            <a:ext cx="2520950" cy="244792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13993,8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516688" y="1844675"/>
            <a:ext cx="2376487" cy="244792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13468,8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835150" y="3716338"/>
            <a:ext cx="1656730" cy="865187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530,1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тыс. </a:t>
            </a:r>
            <a:r>
              <a:rPr lang="ru-RU" sz="1600" dirty="0" err="1" smtClean="0">
                <a:solidFill>
                  <a:schemeClr val="tx1"/>
                </a:solidFill>
              </a:rPr>
              <a:t>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932363" y="3789363"/>
            <a:ext cx="1584325" cy="863600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885,0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596188" y="3789363"/>
            <a:ext cx="1439862" cy="792162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1231,3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26" name="TextBox 11"/>
          <p:cNvSpPr txBox="1">
            <a:spLocks noChangeArrowheads="1"/>
          </p:cNvSpPr>
          <p:nvPr/>
        </p:nvSpPr>
        <p:spPr bwMode="auto">
          <a:xfrm>
            <a:off x="1403350" y="1412875"/>
            <a:ext cx="8111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22г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7" name="TextBox 12"/>
          <p:cNvSpPr txBox="1">
            <a:spLocks noChangeArrowheads="1"/>
          </p:cNvSpPr>
          <p:nvPr/>
        </p:nvSpPr>
        <p:spPr bwMode="auto">
          <a:xfrm>
            <a:off x="4500563" y="1412875"/>
            <a:ext cx="8572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23г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8" name="TextBox 13"/>
          <p:cNvSpPr txBox="1">
            <a:spLocks noChangeArrowheads="1"/>
          </p:cNvSpPr>
          <p:nvPr/>
        </p:nvSpPr>
        <p:spPr bwMode="auto">
          <a:xfrm>
            <a:off x="7308850" y="1412875"/>
            <a:ext cx="835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24г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9" name="TextBox 16"/>
          <p:cNvSpPr txBox="1">
            <a:spLocks noChangeArrowheads="1"/>
          </p:cNvSpPr>
          <p:nvPr/>
        </p:nvSpPr>
        <p:spPr bwMode="auto">
          <a:xfrm>
            <a:off x="1258888" y="6092825"/>
            <a:ext cx="7777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alibri" pitchFamily="34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</a:t>
            </a:r>
            <a:r>
              <a:rPr lang="ru-RU" dirty="0" smtClean="0">
                <a:latin typeface="Calibri" pitchFamily="34" charset="0"/>
              </a:rPr>
              <a:t>я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4830" name="TextBox 17"/>
          <p:cNvSpPr txBox="1">
            <a:spLocks noChangeArrowheads="1"/>
          </p:cNvSpPr>
          <p:nvPr/>
        </p:nvSpPr>
        <p:spPr bwMode="auto">
          <a:xfrm>
            <a:off x="1258888" y="5445125"/>
            <a:ext cx="72739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536" y="548680"/>
            <a:ext cx="3528392" cy="2376264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Указов Президента Российской Федерации от 7 мая 2012 года№597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284984"/>
            <a:ext cx="2448272" cy="324036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 </a:t>
            </a:r>
            <a:r>
              <a:rPr lang="ru-RU" dirty="0" err="1" smtClean="0">
                <a:solidFill>
                  <a:schemeClr val="tx1"/>
                </a:solidFill>
              </a:rPr>
              <a:t>развития-формирование</a:t>
            </a:r>
            <a:r>
              <a:rPr lang="ru-RU" dirty="0" smtClean="0">
                <a:solidFill>
                  <a:schemeClr val="tx1"/>
                </a:solidFill>
              </a:rPr>
              <a:t> институтов развития, вложения в инфраструктуру, муниципальная поддержка отдельных отраслей экономики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240" y="3573016"/>
            <a:ext cx="2232248" cy="2880320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Экономное расходование средств на содержание аппарата управления органа власти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620688"/>
            <a:ext cx="3600400" cy="230425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Улучшение условий жизни населения Красноармейского сельского поселения, выполнение социальных обязательств перед гражданами.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627784" y="4509120"/>
            <a:ext cx="504056" cy="50405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228184" y="4509120"/>
            <a:ext cx="5040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627784" y="2924944"/>
            <a:ext cx="1152128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508104" y="2924944"/>
            <a:ext cx="1224136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2879812" y="3284984"/>
            <a:ext cx="3600400" cy="30243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Приоритизация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расходов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бюджета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Красноармейского сельского поселения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89738" cy="1007393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Расходы на </a:t>
            </a:r>
            <a:br>
              <a:rPr lang="ru-RU" sz="3200" b="1" dirty="0" smtClean="0"/>
            </a:br>
            <a:r>
              <a:rPr lang="ru-RU" sz="3200" b="1" dirty="0" smtClean="0"/>
              <a:t>Культуру и кинематографию</a:t>
            </a:r>
            <a:endParaRPr lang="ru-RU" sz="3200" b="1" dirty="0"/>
          </a:p>
        </p:txBody>
      </p:sp>
      <p:graphicFrame>
        <p:nvGraphicFramePr>
          <p:cNvPr id="41987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316654"/>
              </p:ext>
            </p:extLst>
          </p:nvPr>
        </p:nvGraphicFramePr>
        <p:xfrm>
          <a:off x="128588" y="1793875"/>
          <a:ext cx="8885237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43" name="Лист" r:id="rId4" imgW="8886939" imgH="4924387" progId="Excel.Sheet.8">
                  <p:embed/>
                </p:oleObj>
              </mc:Choice>
              <mc:Fallback>
                <p:oleObj name="Лист" r:id="rId4" imgW="8886939" imgH="4924387" progId="Excel.Sheet.8">
                  <p:embed/>
                  <p:pic>
                    <p:nvPicPr>
                      <p:cNvPr id="0" name="Picture 15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8" y="1793875"/>
                        <a:ext cx="8885237" cy="492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89" name="Picture 5" descr="http://im1-tub-ru.yandex.net/i?id=3dfa4eef8ec2d4f7d07b176401875b72-142-144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237624"/>
            <a:ext cx="1944216" cy="1462536"/>
          </a:xfrm>
          <a:prstGeom prst="rect">
            <a:avLst/>
          </a:prstGeom>
          <a:noFill/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139538"/>
              </p:ext>
            </p:extLst>
          </p:nvPr>
        </p:nvGraphicFramePr>
        <p:xfrm>
          <a:off x="1403648" y="2057400"/>
          <a:ext cx="6696744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329039"/>
              </p:ext>
            </p:extLst>
          </p:nvPr>
        </p:nvGraphicFramePr>
        <p:xfrm>
          <a:off x="7308304" y="1412776"/>
          <a:ext cx="969640" cy="503661"/>
        </p:xfrm>
        <a:graphic>
          <a:graphicData uri="http://schemas.openxmlformats.org/drawingml/2006/table">
            <a:tbl>
              <a:tblPr/>
              <a:tblGrid>
                <a:gridCol w="969640"/>
              </a:tblGrid>
              <a:tr h="50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2078" name="Picture 94" descr="http://i47.fastpic.ru/big/2013/0701/36/5f204b4edd31238755274109517be336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166263"/>
            <a:ext cx="2322790" cy="154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Расходы по программе «Эффективное управление муниципальными финансами»</a:t>
            </a:r>
            <a:endParaRPr lang="ru-RU" sz="2800" b="1" dirty="0">
              <a:solidFill>
                <a:srgbClr val="220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463204644"/>
              </p:ext>
            </p:extLst>
          </p:nvPr>
        </p:nvGraphicFramePr>
        <p:xfrm>
          <a:off x="1115616" y="1628800"/>
          <a:ext cx="75608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07727"/>
              </p:ext>
            </p:extLst>
          </p:nvPr>
        </p:nvGraphicFramePr>
        <p:xfrm>
          <a:off x="7524328" y="1556792"/>
          <a:ext cx="969640" cy="222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64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тыс</a:t>
                      </a:r>
                      <a:r>
                        <a:rPr lang="ru-RU" sz="1400" u="none" strike="noStrike" dirty="0" smtClean="0">
                          <a:effectLst/>
                        </a:rPr>
                        <a:t>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4345"/>
            <a:ext cx="8064896" cy="5632311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00FF"/>
                </a:solidFill>
                <a:latin typeface="+mn-lt"/>
              </a:rPr>
              <a:t>Контактная </a:t>
            </a:r>
            <a:r>
              <a:rPr lang="ru-RU" sz="3600" b="1" dirty="0" smtClean="0">
                <a:solidFill>
                  <a:srgbClr val="0000FF"/>
                </a:solidFill>
                <a:latin typeface="+mn-lt"/>
              </a:rPr>
              <a:t>информация</a:t>
            </a:r>
            <a:endParaRPr lang="en-US" sz="3600" b="1" dirty="0" smtClean="0">
              <a:solidFill>
                <a:srgbClr val="0000FF"/>
              </a:solidFill>
              <a:latin typeface="+mn-lt"/>
            </a:endParaRPr>
          </a:p>
          <a:p>
            <a:pPr algn="ctr"/>
            <a:endParaRPr lang="ru-RU" b="1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+mn-lt"/>
              </a:rPr>
              <a:t>Администрация Красноармейского сельского поселения Орловского района Ростовской области</a:t>
            </a:r>
            <a:endParaRPr lang="en-US" sz="2400" b="1" dirty="0" smtClean="0">
              <a:solidFill>
                <a:srgbClr val="0000FF"/>
              </a:solidFill>
              <a:latin typeface="+mn-lt"/>
            </a:endParaRPr>
          </a:p>
          <a:p>
            <a:pPr algn="ctr"/>
            <a:endParaRPr lang="ru-RU" sz="2400" b="1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 smtClean="0">
                <a:solidFill>
                  <a:srgbClr val="0000FF"/>
                </a:solidFill>
                <a:latin typeface="+mn-lt"/>
              </a:rPr>
              <a:t>347500,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г.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поселок Красноармейский, пер. Красноармейский 22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>
                <a:solidFill>
                  <a:srgbClr val="0000FF"/>
                </a:solidFill>
                <a:latin typeface="+mn-lt"/>
              </a:rPr>
              <a:t>Руководитель: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Глава Администрации Красноармейского сельского поселения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–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 Власенко Елена Анатольевна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>
                <a:solidFill>
                  <a:srgbClr val="0000FF"/>
                </a:solidFill>
                <a:latin typeface="+mn-lt"/>
              </a:rPr>
              <a:t>Тел. :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8(86375) 21-7-07,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r>
              <a:rPr lang="en-US" b="1" dirty="0" smtClean="0">
                <a:solidFill>
                  <a:srgbClr val="0000FF"/>
                </a:solidFill>
                <a:latin typeface="+mn-lt"/>
              </a:rPr>
              <a:t>           8(86375) 21-7-40,</a:t>
            </a:r>
          </a:p>
          <a:p>
            <a:r>
              <a:rPr lang="en-US" b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          8(86375) 21-8-59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endParaRPr lang="ru-RU" b="1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 smtClean="0">
                <a:solidFill>
                  <a:srgbClr val="0000FF"/>
                </a:solidFill>
                <a:latin typeface="+mn-lt"/>
              </a:rPr>
              <a:t>E-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</a:rPr>
              <a:t>mail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: </a:t>
            </a:r>
            <a:r>
              <a:rPr lang="en-US" b="1" dirty="0" smtClean="0">
                <a:solidFill>
                  <a:srgbClr val="0000FF"/>
                </a:solidFill>
                <a:latin typeface="+mn-lt"/>
                <a:hlinkClick r:id="rId2"/>
              </a:rPr>
              <a:t>sp29309</a:t>
            </a:r>
            <a:r>
              <a:rPr lang="ru-RU" b="1" dirty="0" smtClean="0">
                <a:solidFill>
                  <a:srgbClr val="0000FF"/>
                </a:solidFill>
                <a:latin typeface="+mn-lt"/>
                <a:hlinkClick r:id="rId2"/>
              </a:rPr>
              <a:t>@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  <a:hlinkClick r:id="rId2"/>
              </a:rPr>
              <a:t>don</a:t>
            </a:r>
            <a:r>
              <a:rPr lang="en-US" b="1" dirty="0" err="1" smtClean="0">
                <a:solidFill>
                  <a:srgbClr val="0000FF"/>
                </a:solidFill>
                <a:latin typeface="+mn-lt"/>
                <a:hlinkClick r:id="rId2"/>
              </a:rPr>
              <a:t>pac</a:t>
            </a:r>
            <a:r>
              <a:rPr lang="ru-RU" b="1" dirty="0" smtClean="0">
                <a:solidFill>
                  <a:srgbClr val="0000FF"/>
                </a:solidFill>
                <a:latin typeface="+mn-lt"/>
                <a:hlinkClick r:id="rId2"/>
              </a:rPr>
              <a:t>.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  <a:hlinkClick r:id="rId2"/>
              </a:rPr>
              <a:t>ru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b="1" dirty="0">
                <a:solidFill>
                  <a:srgbClr val="0000FF"/>
                </a:solidFill>
                <a:latin typeface="+mn-lt"/>
              </a:rPr>
              <a:t>График (режим) работы:</a:t>
            </a:r>
          </a:p>
          <a:p>
            <a:pPr algn="ctr"/>
            <a:r>
              <a:rPr lang="ru-RU" b="1" dirty="0">
                <a:solidFill>
                  <a:srgbClr val="0000FF"/>
                </a:solidFill>
                <a:latin typeface="+mn-lt"/>
              </a:rPr>
              <a:t>понедельник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–пятница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8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.00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16.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00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;</a:t>
            </a:r>
            <a:endParaRPr lang="ru-RU" b="1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b="1" dirty="0" smtClean="0">
                <a:solidFill>
                  <a:srgbClr val="0000FF"/>
                </a:solidFill>
                <a:latin typeface="+mn-lt"/>
              </a:rPr>
              <a:t>перерыв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2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.00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</a:t>
            </a:r>
            <a:r>
              <a:rPr lang="en-US" b="1" dirty="0">
                <a:solidFill>
                  <a:srgbClr val="0000FF"/>
                </a:solidFill>
                <a:latin typeface="+mn-lt"/>
              </a:rPr>
              <a:t>3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00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endParaRPr lang="ru-RU" b="1" dirty="0">
              <a:solidFill>
                <a:srgbClr val="0000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604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2447764" y="0"/>
            <a:ext cx="4572508" cy="2996952"/>
          </a:xfrm>
          <a:prstGeom prst="downArrowCallout">
            <a:avLst>
              <a:gd name="adj1" fmla="val 25000"/>
              <a:gd name="adj2" fmla="val 25000"/>
              <a:gd name="adj3" fmla="val 12975"/>
              <a:gd name="adj4" fmla="val 7500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Основные направления бюджетной и налоговой политики Красноармейского сельского поселения на 2022-2024 годы (Постановление </a:t>
            </a:r>
            <a:r>
              <a:rPr lang="ru-RU" b="1" dirty="0"/>
              <a:t>Администрации Красноармейского сельского поселения  </a:t>
            </a:r>
            <a:r>
              <a:rPr lang="ru-RU" b="1" dirty="0" smtClean="0"/>
              <a:t>Орловского района от 22.10.2021  №154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0" y="2492896"/>
            <a:ext cx="3347864" cy="3312368"/>
          </a:xfrm>
          <a:prstGeom prst="rightArrowCallout">
            <a:avLst/>
          </a:prstGeom>
          <a:solidFill>
            <a:srgbClr val="3333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Прогноз социально-экономического развития Красноармейского сельского поселения Орловского района на 2022-2024 годы </a:t>
            </a:r>
            <a:endParaRPr lang="ru-RU" b="1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6084168" y="2708920"/>
            <a:ext cx="3059832" cy="3384376"/>
          </a:xfrm>
          <a:prstGeom prst="leftArrowCallout">
            <a:avLst/>
          </a:prstGeom>
          <a:solidFill>
            <a:srgbClr val="33CC33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Муниципальные программы Красноармейского сельского поселения Орловского района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131840" y="2996952"/>
            <a:ext cx="3024336" cy="3528392"/>
          </a:xfrm>
          <a:prstGeom prst="ellipse">
            <a:avLst/>
          </a:prstGeom>
          <a:solidFill>
            <a:srgbClr val="33CCFF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Основа формирования  бюджета Красноармейского сельского поселения Орловского района на 2022 год и на плановый период 2023-2024 годов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FF0000"/>
                </a:solidFill>
                <a:latin typeface="Arial" charset="0"/>
              </a:rPr>
              <a:t>Основные параметры бюджета Красноармейского сельского поселения на 2022 год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908050"/>
            <a:ext cx="8748713" cy="5689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5288" y="1557338"/>
            <a:ext cx="3598862" cy="647525"/>
          </a:xfrm>
          <a:prstGeom prst="rect">
            <a:avLst/>
          </a:prstGeom>
          <a:solidFill>
            <a:srgbClr val="E32FCE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algn="ctr"/>
            <a:r>
              <a:rPr lang="ru-RU" sz="1200" dirty="0"/>
              <a:t>Налог на доходы</a:t>
            </a:r>
            <a:r>
              <a:rPr lang="en-US" sz="1200" dirty="0"/>
              <a:t> </a:t>
            </a:r>
            <a:r>
              <a:rPr lang="ru-RU" sz="1200" dirty="0"/>
              <a:t>физических лиц</a:t>
            </a:r>
          </a:p>
          <a:p>
            <a:pPr algn="ctr"/>
            <a:r>
              <a:rPr lang="ru-RU" sz="1200" dirty="0" smtClean="0"/>
              <a:t>1678,3</a:t>
            </a:r>
            <a:endParaRPr lang="ru-RU" sz="1200" dirty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413698" y="2335808"/>
            <a:ext cx="3564695" cy="972108"/>
          </a:xfrm>
          <a:prstGeom prst="rect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Единый сельскохозяйственный налог</a:t>
            </a:r>
          </a:p>
          <a:p>
            <a:pPr algn="ctr"/>
            <a:r>
              <a:rPr lang="ru-RU" sz="1200" dirty="0" smtClean="0"/>
              <a:t>4100,5</a:t>
            </a:r>
            <a:endParaRPr lang="ru-RU" sz="1200" dirty="0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755650" y="1052513"/>
            <a:ext cx="20875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Доходы бюджета 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28355,7</a:t>
            </a:r>
            <a:endParaRPr lang="ru-RU" sz="1400" dirty="0"/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6011863" y="1052513"/>
            <a:ext cx="19446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Расходы бюджета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28355,7</a:t>
            </a:r>
            <a:endParaRPr lang="ru-RU" sz="1200" dirty="0">
              <a:solidFill>
                <a:schemeClr val="hlink"/>
              </a:solidFill>
            </a:endParaRP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076825" y="1557338"/>
            <a:ext cx="3598863" cy="4315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Общегосударственные вопросы</a:t>
            </a:r>
            <a:endParaRPr lang="ru-RU" sz="1200" dirty="0"/>
          </a:p>
          <a:p>
            <a:pPr algn="ctr"/>
            <a:r>
              <a:rPr lang="ru-RU" sz="1200" dirty="0" smtClean="0"/>
              <a:t>7531,0</a:t>
            </a:r>
            <a:endParaRPr lang="ru-RU" sz="1200" dirty="0"/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5087069" y="4977470"/>
            <a:ext cx="3598863" cy="448605"/>
          </a:xfrm>
          <a:prstGeom prst="rect">
            <a:avLst/>
          </a:prstGeom>
          <a:solidFill>
            <a:srgbClr val="00B05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Культура </a:t>
            </a:r>
            <a:endParaRPr lang="ru-RU" sz="1200" dirty="0"/>
          </a:p>
          <a:p>
            <a:pPr algn="ctr"/>
            <a:r>
              <a:rPr lang="ru-RU" sz="1200" dirty="0" smtClean="0"/>
              <a:t>4161,6</a:t>
            </a:r>
            <a:endParaRPr lang="ru-RU" sz="1200" dirty="0"/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5087069" y="3970296"/>
            <a:ext cx="3598863" cy="539713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/>
            <a:r>
              <a:rPr lang="ru-RU" sz="1200" dirty="0" err="1" smtClean="0"/>
              <a:t>Жилищно</a:t>
            </a:r>
            <a:r>
              <a:rPr lang="ru-RU" sz="1200" dirty="0" smtClean="0"/>
              <a:t> – </a:t>
            </a:r>
            <a:r>
              <a:rPr lang="ru-RU" sz="1200" dirty="0"/>
              <a:t>коммунальное</a:t>
            </a:r>
            <a:r>
              <a:rPr lang="en-US" sz="1200" dirty="0"/>
              <a:t> </a:t>
            </a:r>
            <a:r>
              <a:rPr lang="ru-RU" sz="1200" dirty="0"/>
              <a:t>хозяйство</a:t>
            </a:r>
          </a:p>
          <a:p>
            <a:pPr algn="ctr"/>
            <a:r>
              <a:rPr lang="ru-RU" sz="1200" dirty="0" smtClean="0"/>
              <a:t>15294,6</a:t>
            </a:r>
            <a:endParaRPr lang="ru-RU" sz="1200" dirty="0"/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5086325" y="5393345"/>
            <a:ext cx="3598863" cy="485874"/>
          </a:xfrm>
          <a:prstGeom prst="rect">
            <a:avLst/>
          </a:prstGeom>
          <a:solidFill>
            <a:srgbClr val="993366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Социальная политика</a:t>
            </a:r>
            <a:endParaRPr lang="ru-RU" sz="1200" dirty="0"/>
          </a:p>
          <a:p>
            <a:pPr algn="ctr"/>
            <a:r>
              <a:rPr lang="ru-RU" sz="1200" dirty="0" smtClean="0"/>
              <a:t>221,6</a:t>
            </a:r>
            <a:endParaRPr lang="ru-RU" sz="1200" dirty="0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087069" y="4544814"/>
            <a:ext cx="3598863" cy="395735"/>
          </a:xfrm>
          <a:prstGeom prst="rect">
            <a:avLst/>
          </a:prstGeom>
          <a:solidFill>
            <a:srgbClr val="2FA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О</a:t>
            </a:r>
            <a:r>
              <a:rPr lang="ru-RU" sz="1200" dirty="0" smtClean="0"/>
              <a:t>бразование</a:t>
            </a:r>
            <a:endParaRPr lang="ru-RU" sz="1200" dirty="0"/>
          </a:p>
          <a:p>
            <a:pPr algn="ctr"/>
            <a:r>
              <a:rPr lang="ru-RU" sz="1200" dirty="0" smtClean="0"/>
              <a:t>30,0</a:t>
            </a:r>
            <a:endParaRPr lang="ru-RU" sz="1200" dirty="0"/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5081513" y="2618358"/>
            <a:ext cx="3598863" cy="611187"/>
          </a:xfrm>
          <a:prstGeom prst="rect">
            <a:avLst/>
          </a:prstGeom>
          <a:solidFill>
            <a:srgbClr val="E32FCE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безопасность и </a:t>
            </a:r>
          </a:p>
          <a:p>
            <a:pPr algn="ctr"/>
            <a:r>
              <a:rPr lang="ru-RU" sz="1200" dirty="0" smtClean="0"/>
              <a:t>правоохранительная деятельность</a:t>
            </a:r>
            <a:endParaRPr lang="ru-RU" sz="1200" dirty="0"/>
          </a:p>
          <a:p>
            <a:pPr algn="ctr"/>
            <a:r>
              <a:rPr lang="ru-RU" sz="1200" dirty="0"/>
              <a:t>2</a:t>
            </a:r>
            <a:r>
              <a:rPr lang="ru-RU" sz="1200" dirty="0" smtClean="0"/>
              <a:t>0,0</a:t>
            </a:r>
            <a:endParaRPr lang="ru-RU" sz="1200" dirty="0"/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7740650" y="1196975"/>
            <a:ext cx="1079500" cy="288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chemeClr val="hlink"/>
                </a:solidFill>
              </a:rPr>
              <a:t>Тыс.</a:t>
            </a:r>
            <a:r>
              <a:rPr lang="en-US" sz="1000" b="1">
                <a:solidFill>
                  <a:schemeClr val="hlink"/>
                </a:solidFill>
              </a:rPr>
              <a:t> </a:t>
            </a:r>
            <a:r>
              <a:rPr lang="ru-RU" sz="1000" b="1">
                <a:solidFill>
                  <a:schemeClr val="hlink"/>
                </a:solidFill>
              </a:rPr>
              <a:t>рублей.</a:t>
            </a:r>
          </a:p>
        </p:txBody>
      </p:sp>
      <p:sp>
        <p:nvSpPr>
          <p:cNvPr id="14353" name="Rectangle 13"/>
          <p:cNvSpPr>
            <a:spLocks noChangeArrowheads="1"/>
          </p:cNvSpPr>
          <p:nvPr/>
        </p:nvSpPr>
        <p:spPr bwMode="auto">
          <a:xfrm>
            <a:off x="395288" y="3392997"/>
            <a:ext cx="3600450" cy="612068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Налог на имущество физических лиц</a:t>
            </a:r>
            <a:endParaRPr lang="ru-RU" sz="1200" dirty="0"/>
          </a:p>
          <a:p>
            <a:pPr algn="ctr"/>
            <a:r>
              <a:rPr lang="ru-RU" sz="1200" dirty="0" smtClean="0"/>
              <a:t>410,8</a:t>
            </a:r>
            <a:endParaRPr lang="ru-RU" sz="1200" dirty="0"/>
          </a:p>
        </p:txBody>
      </p:sp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395288" y="4797152"/>
            <a:ext cx="3598862" cy="360636"/>
          </a:xfrm>
          <a:prstGeom prst="rect">
            <a:avLst/>
          </a:prstGeom>
          <a:solidFill>
            <a:srgbClr val="99FF99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Государственная пошлина</a:t>
            </a:r>
            <a:endParaRPr lang="ru-RU" sz="1200" dirty="0"/>
          </a:p>
          <a:p>
            <a:pPr algn="ctr"/>
            <a:r>
              <a:rPr lang="ru-RU" sz="1200" dirty="0" smtClean="0"/>
              <a:t>18,7</a:t>
            </a:r>
            <a:endParaRPr lang="ru-RU" sz="1200" dirty="0"/>
          </a:p>
        </p:txBody>
      </p:sp>
      <p:sp>
        <p:nvSpPr>
          <p:cNvPr id="14355" name="Rectangle 10"/>
          <p:cNvSpPr>
            <a:spLocks noChangeArrowheads="1"/>
          </p:cNvSpPr>
          <p:nvPr/>
        </p:nvSpPr>
        <p:spPr bwMode="auto">
          <a:xfrm>
            <a:off x="429652" y="5301208"/>
            <a:ext cx="3598862" cy="50428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Неналоговые доходы</a:t>
            </a:r>
          </a:p>
          <a:p>
            <a:pPr algn="ctr"/>
            <a:r>
              <a:rPr lang="ru-RU" sz="1200" dirty="0" smtClean="0"/>
              <a:t>93,7</a:t>
            </a:r>
            <a:endParaRPr lang="ru-RU" sz="1200" dirty="0"/>
          </a:p>
        </p:txBody>
      </p:sp>
      <p:sp>
        <p:nvSpPr>
          <p:cNvPr id="14356" name="Rectangle 15"/>
          <p:cNvSpPr>
            <a:spLocks noChangeArrowheads="1"/>
          </p:cNvSpPr>
          <p:nvPr/>
        </p:nvSpPr>
        <p:spPr bwMode="auto">
          <a:xfrm>
            <a:off x="395288" y="5876925"/>
            <a:ext cx="3633226" cy="576263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 dirty="0"/>
              <a:t>Финансовая помощь</a:t>
            </a:r>
            <a:r>
              <a:rPr lang="en-US" sz="1300" dirty="0"/>
              <a:t> </a:t>
            </a:r>
            <a:r>
              <a:rPr lang="ru-RU" sz="1300" dirty="0"/>
              <a:t>из областного бюджета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 smtClean="0"/>
              <a:t>19060,4</a:t>
            </a: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288" y="4149080"/>
            <a:ext cx="3598862" cy="557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Земельный налог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2993,3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6825" y="2083780"/>
            <a:ext cx="3598863" cy="504056"/>
          </a:xfrm>
          <a:prstGeom prst="rect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оборона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261,9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5067721" y="5877123"/>
            <a:ext cx="3598863" cy="576065"/>
          </a:xfrm>
          <a:prstGeom prst="rect">
            <a:avLst/>
          </a:prstGeom>
          <a:solidFill>
            <a:srgbClr val="FF00FF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Физическая культура и спорт</a:t>
            </a:r>
            <a:endParaRPr lang="ru-RU" sz="1200" dirty="0"/>
          </a:p>
          <a:p>
            <a:pPr algn="ctr"/>
            <a:r>
              <a:rPr lang="ru-RU" sz="1200" dirty="0" smtClean="0"/>
              <a:t>35,0</a:t>
            </a:r>
            <a:endParaRPr lang="ru-RU" sz="1200" dirty="0"/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5087069" y="3338831"/>
            <a:ext cx="3598863" cy="611187"/>
          </a:xfrm>
          <a:prstGeom prst="rect">
            <a:avLst/>
          </a:prstGeom>
          <a:solidFill>
            <a:srgbClr val="92D05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экономика</a:t>
            </a:r>
            <a:endParaRPr lang="ru-RU" sz="1200" dirty="0"/>
          </a:p>
          <a:p>
            <a:pPr algn="ctr"/>
            <a:r>
              <a:rPr lang="ru-RU" sz="1200" dirty="0" smtClean="0"/>
              <a:t>800,0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Динамика доходов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бюджета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Красноармейского сельского поселения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</a:t>
            </a:r>
            <a:r>
              <a:rPr lang="ru-RU" sz="1600" dirty="0"/>
              <a:t>. </a:t>
            </a:r>
            <a:r>
              <a:rPr lang="ru-RU" sz="1600" dirty="0" smtClean="0"/>
              <a:t>рублей</a:t>
            </a:r>
            <a:r>
              <a:rPr lang="en-US" sz="1600" dirty="0" smtClean="0"/>
              <a:t>)</a:t>
            </a:r>
            <a:endParaRPr lang="ru-RU" sz="16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876763"/>
              </p:ext>
            </p:extLst>
          </p:nvPr>
        </p:nvGraphicFramePr>
        <p:xfrm>
          <a:off x="1475656" y="1556792"/>
          <a:ext cx="64807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Структура собственных доходов бюджета</a:t>
            </a:r>
            <a: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  <a:t/>
            </a:r>
            <a:b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Красноармейского сельского поселения в 2022 году</a:t>
            </a:r>
            <a:r>
              <a:rPr lang="ru-RU" sz="1800" b="1" dirty="0" smtClean="0">
                <a:latin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8564265"/>
              </p:ext>
            </p:extLst>
          </p:nvPr>
        </p:nvGraphicFramePr>
        <p:xfrm>
          <a:off x="981075" y="1052513"/>
          <a:ext cx="5668963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54" name="Лист" r:id="rId4" imgW="5429385" imgH="5172075" progId="Excel.Sheet.8">
                  <p:embed/>
                </p:oleObj>
              </mc:Choice>
              <mc:Fallback>
                <p:oleObj name="Лист" r:id="rId4" imgW="5429385" imgH="5172075" progId="Excel.Sheet.8">
                  <p:embed/>
                  <p:pic>
                    <p:nvPicPr>
                      <p:cNvPr id="0" name="Picture 31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1052513"/>
                        <a:ext cx="5668963" cy="540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612273"/>
              </p:ext>
            </p:extLst>
          </p:nvPr>
        </p:nvGraphicFramePr>
        <p:xfrm>
          <a:off x="5724525" y="1773238"/>
          <a:ext cx="309562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55" name="Лист" r:id="rId7" imgW="2447857" imgH="1533615" progId="Excel.Sheet.12">
                  <p:embed/>
                </p:oleObj>
              </mc:Choice>
              <mc:Fallback>
                <p:oleObj name="Лист" r:id="rId7" imgW="2447857" imgH="1533615" progId="Excel.Sheet.12">
                  <p:embed/>
                  <p:pic>
                    <p:nvPicPr>
                      <p:cNvPr id="0" name="Picture 3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1773238"/>
                        <a:ext cx="3095625" cy="358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eaLnBrk="1" hangingPunct="1"/>
            <a:r>
              <a:rPr lang="ru-RU" sz="2000" b="1" dirty="0" smtClean="0">
                <a:solidFill>
                  <a:srgbClr val="FF0066"/>
                </a:solidFill>
                <a:latin typeface="Times New Roman" pitchFamily="18" charset="0"/>
              </a:rPr>
              <a:t>Динамика поступлений налога на доходы физических лиц </a:t>
            </a:r>
            <a:r>
              <a:rPr lang="ru-RU" sz="2000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ru-RU" sz="2000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ru-RU" sz="2000" b="1" dirty="0" smtClean="0">
                <a:solidFill>
                  <a:srgbClr val="FF0066"/>
                </a:solidFill>
                <a:latin typeface="Times New Roman" pitchFamily="18" charset="0"/>
              </a:rPr>
              <a:t>в части бюджета Красноармейского сельского поселения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537253"/>
              </p:ext>
            </p:extLst>
          </p:nvPr>
        </p:nvGraphicFramePr>
        <p:xfrm>
          <a:off x="971600" y="1600201"/>
          <a:ext cx="7715200" cy="341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178708"/>
              </p:ext>
            </p:extLst>
          </p:nvPr>
        </p:nvGraphicFramePr>
        <p:xfrm>
          <a:off x="2195736" y="5517233"/>
          <a:ext cx="5544615" cy="7953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8002"/>
                <a:gridCol w="1000204"/>
                <a:gridCol w="761026"/>
                <a:gridCol w="945009"/>
                <a:gridCol w="924102"/>
                <a:gridCol w="1066272"/>
              </a:tblGrid>
              <a:tr h="6005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2023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2024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19480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1489,2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1654,2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1559,8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1678,3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1798,7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1864,7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ДОТАЦИЯ ИЗ ОБЛАСТНОГО БЮДЖЕТА</a:t>
            </a:r>
            <a:endParaRPr lang="ru-RU" b="1" dirty="0">
              <a:solidFill>
                <a:schemeClr val="tx1"/>
              </a:solidFill>
              <a:latin typeface="Century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91502985"/>
              </p:ext>
            </p:extLst>
          </p:nvPr>
        </p:nvGraphicFramePr>
        <p:xfrm>
          <a:off x="611560" y="2060848"/>
          <a:ext cx="792088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0693160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23728" y="5373216"/>
            <a:ext cx="46948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 smtClean="0"/>
          </a:p>
          <a:p>
            <a:r>
              <a:rPr lang="ru-RU" sz="1600" dirty="0" smtClean="0"/>
              <a:t>5973,7                      4275,5               3848,0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1988840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224136"/>
          </a:xfr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>Динамика расходов бюджета Красноармейского сельского поселения в 2022-2024 годах</a:t>
            </a:r>
          </a:p>
        </p:txBody>
      </p:sp>
      <p:sp>
        <p:nvSpPr>
          <p:cNvPr id="2" name="Прямоугольник 1"/>
          <p:cNvSpPr/>
          <p:nvPr/>
        </p:nvSpPr>
        <p:spPr>
          <a:xfrm flipH="1">
            <a:off x="7020272" y="1772817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9023388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Структура муниципальных программ Красноармейского сельского поселения на 2022 год</a:t>
            </a:r>
          </a:p>
        </p:txBody>
      </p:sp>
      <p:sp>
        <p:nvSpPr>
          <p:cNvPr id="3" name="Овал 2"/>
          <p:cNvSpPr/>
          <p:nvPr/>
        </p:nvSpPr>
        <p:spPr>
          <a:xfrm>
            <a:off x="251520" y="1341438"/>
            <a:ext cx="8713788" cy="551656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/>
              <a:t>ВСЕГО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/>
              <a:t>27825,6тыс.рублей</a:t>
            </a:r>
            <a:endParaRPr lang="ru-RU" sz="3000" dirty="0"/>
          </a:p>
        </p:txBody>
      </p:sp>
      <p:sp>
        <p:nvSpPr>
          <p:cNvPr id="5" name="Овал 4"/>
          <p:cNvSpPr/>
          <p:nvPr/>
        </p:nvSpPr>
        <p:spPr>
          <a:xfrm>
            <a:off x="3348038" y="1412875"/>
            <a:ext cx="3240186" cy="1944688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Социальные программы (4418,2 </a:t>
            </a:r>
            <a:r>
              <a:rPr lang="ru-RU" dirty="0" err="1" smtClean="0"/>
              <a:t>тыс.рублей</a:t>
            </a:r>
            <a:r>
              <a:rPr lang="ru-RU" dirty="0" smtClean="0"/>
              <a:t>- 16,1%)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156176" y="2888692"/>
            <a:ext cx="2592287" cy="194421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Сельское хозяйство </a:t>
            </a:r>
            <a:r>
              <a:rPr lang="ru-RU" sz="1600" dirty="0" smtClean="0"/>
              <a:t>(0,0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8" name="Овал 7"/>
          <p:cNvSpPr/>
          <p:nvPr/>
        </p:nvSpPr>
        <p:spPr>
          <a:xfrm>
            <a:off x="3276266" y="4869160"/>
            <a:ext cx="2664296" cy="1873250"/>
          </a:xfrm>
          <a:prstGeom prst="ellipse">
            <a:avLst/>
          </a:prstGeom>
          <a:solidFill>
            <a:srgbClr val="FF66CC"/>
          </a:solidFill>
          <a:ln>
            <a:solidFill>
              <a:srgbClr val="220B6B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Противодействие преступности и защита от ЧС </a:t>
            </a:r>
            <a:r>
              <a:rPr lang="ru-RU" sz="1600" dirty="0" smtClean="0"/>
              <a:t>(26,0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-0,1%)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539552" y="3933056"/>
            <a:ext cx="2232620" cy="1512169"/>
          </a:xfrm>
          <a:prstGeom prst="ellipse">
            <a:avLst/>
          </a:prstGeom>
          <a:solidFill>
            <a:srgbClr val="66FF33"/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Финансы и муниципальная политика 7336,8тыс.рублей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 </a:t>
            </a:r>
            <a:endParaRPr lang="en-US" sz="16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22,3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11" name="Овал 10"/>
          <p:cNvSpPr/>
          <p:nvPr/>
        </p:nvSpPr>
        <p:spPr>
          <a:xfrm>
            <a:off x="1042988" y="2060575"/>
            <a:ext cx="2305050" cy="1800225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/>
              <a:t>Инфраструк</a:t>
            </a:r>
            <a:r>
              <a:rPr lang="en-US" dirty="0" smtClean="0"/>
              <a:t>-</a:t>
            </a:r>
            <a:r>
              <a:rPr lang="ru-RU" dirty="0" err="1" smtClean="0"/>
              <a:t>турные</a:t>
            </a:r>
            <a:r>
              <a:rPr lang="ru-RU" dirty="0" smtClean="0"/>
              <a:t> </a:t>
            </a:r>
            <a:r>
              <a:rPr lang="ru-RU" sz="1600" dirty="0"/>
              <a:t>программы</a:t>
            </a:r>
            <a:r>
              <a:rPr lang="ru-RU" dirty="0"/>
              <a:t> </a:t>
            </a:r>
            <a:r>
              <a:rPr lang="ru-RU" dirty="0" smtClean="0"/>
              <a:t>(16044,6 </a:t>
            </a:r>
            <a:r>
              <a:rPr lang="ru-RU" dirty="0" err="1" smtClean="0"/>
              <a:t>тыс.рублей</a:t>
            </a:r>
            <a:r>
              <a:rPr lang="en-US" dirty="0" smtClean="0"/>
              <a:t> </a:t>
            </a:r>
            <a:r>
              <a:rPr lang="ru-RU" dirty="0" smtClean="0"/>
              <a:t>-58,6%)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3849</TotalTime>
  <Words>630</Words>
  <Application>Microsoft Office PowerPoint</Application>
  <PresentationFormat>Экран (4:3)</PresentationFormat>
  <Paragraphs>157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Лист</vt:lpstr>
      <vt:lpstr>Бюджет Красноармейского сельского поселения Орловского района на 2022 год и плановый период 2023 и 2024 годов направлен на решение следующих ключевых задач</vt:lpstr>
      <vt:lpstr>Презентация PowerPoint</vt:lpstr>
      <vt:lpstr>Основные параметры бюджета Красноармейского сельского поселения на 2022 год</vt:lpstr>
      <vt:lpstr>Динамика доходов бюджета Красноармейского сельского поселения          (тыс. рублей)</vt:lpstr>
      <vt:lpstr>Структура собственных доходов бюджета Красноармейского сельского поселения в 2022 году        (тыс.рублей)</vt:lpstr>
      <vt:lpstr>Динамика поступлений налога на доходы физических лиц  в части бюджета Красноармейского сельского поселения        (тыс. рублей)</vt:lpstr>
      <vt:lpstr>ДОТАЦИЯ ИЗ ОБЛАСТНОГО БЮДЖЕТА</vt:lpstr>
      <vt:lpstr>Динамика расходов бюджета Красноармейского сельского поселения в 2022-2024 годах</vt:lpstr>
      <vt:lpstr>Структура муниципальных программ Красноармейского сельского поселения на 2022 год</vt:lpstr>
      <vt:lpstr>Доля муниципальных программ в общем объеме расходов, запланированных на реализацию муниципальных программ Красноармейского сельского поселения в 2022 году</vt:lpstr>
      <vt:lpstr>Расходы бюджета Красноармейского сельского поселения, формируемые в рамках муниципальных программ Красноармейского сельского поселения и непрограммные расходы</vt:lpstr>
      <vt:lpstr>Презентация PowerPoint</vt:lpstr>
      <vt:lpstr>Расходы на  Культуру и кинематографию</vt:lpstr>
      <vt:lpstr>Расходы по программе «Эффективное управление муниципальными финансами»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</dc:title>
  <dc:creator>User</dc:creator>
  <cp:lastModifiedBy>user</cp:lastModifiedBy>
  <cp:revision>407</cp:revision>
  <cp:lastPrinted>2022-02-01T13:42:18Z</cp:lastPrinted>
  <dcterms:created xsi:type="dcterms:W3CDTF">2012-10-21T15:40:11Z</dcterms:created>
  <dcterms:modified xsi:type="dcterms:W3CDTF">2022-02-01T13:42:39Z</dcterms:modified>
</cp:coreProperties>
</file>